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8" r:id="rId3"/>
    <p:sldId id="280" r:id="rId4"/>
    <p:sldId id="281" r:id="rId5"/>
    <p:sldId id="266" r:id="rId6"/>
    <p:sldId id="265" r:id="rId7"/>
    <p:sldId id="271" r:id="rId8"/>
    <p:sldId id="273" r:id="rId9"/>
    <p:sldId id="268" r:id="rId10"/>
    <p:sldId id="260" r:id="rId11"/>
    <p:sldId id="274" r:id="rId12"/>
    <p:sldId id="276" r:id="rId13"/>
    <p:sldId id="270" r:id="rId14"/>
    <p:sldId id="277" r:id="rId15"/>
    <p:sldId id="275" r:id="rId16"/>
    <p:sldId id="272" r:id="rId17"/>
    <p:sldId id="282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99CCFF"/>
    <a:srgbClr val="FF3300"/>
    <a:srgbClr val="FFCC99"/>
    <a:srgbClr val="FFCCCC"/>
    <a:srgbClr val="0F6FC6"/>
    <a:srgbClr val="0070C0"/>
    <a:srgbClr val="21B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4761" autoAdjust="0"/>
  </p:normalViewPr>
  <p:slideViewPr>
    <p:cSldViewPr>
      <p:cViewPr varScale="1">
        <p:scale>
          <a:sx n="72" d="100"/>
          <a:sy n="72" d="100"/>
        </p:scale>
        <p:origin x="1757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38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F98A7-2345-4899-931C-63D19D06A5DD}" type="doc">
      <dgm:prSet loTypeId="urn:microsoft.com/office/officeart/2005/8/layout/bProcess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6BF76B-2039-40DA-B164-1135BD3667C4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 err="1">
              <a:solidFill>
                <a:schemeClr val="tx1"/>
              </a:solidFill>
            </a:rPr>
            <a:t>딥마인드에서</a:t>
          </a:r>
          <a:r>
            <a:rPr lang="ko-KR" dirty="0">
              <a:solidFill>
                <a:schemeClr val="tx1"/>
              </a:solidFill>
            </a:rPr>
            <a:t> 만든 스타크래프트</a:t>
          </a:r>
          <a:r>
            <a:rPr lang="en-US" dirty="0">
              <a:solidFill>
                <a:schemeClr val="tx1"/>
              </a:solidFill>
            </a:rPr>
            <a:t>2 </a:t>
          </a:r>
          <a:r>
            <a:rPr lang="ko-KR" dirty="0">
              <a:solidFill>
                <a:schemeClr val="tx1"/>
              </a:solidFill>
            </a:rPr>
            <a:t>인공지</a:t>
          </a:r>
          <a:r>
            <a:rPr lang="ko-KR" altLang="en-US" dirty="0">
              <a:solidFill>
                <a:schemeClr val="tx1"/>
              </a:solidFill>
            </a:rPr>
            <a:t>능</a:t>
          </a:r>
          <a:endParaRPr lang="en-US" dirty="0">
            <a:solidFill>
              <a:schemeClr val="tx1"/>
            </a:solidFill>
          </a:endParaRPr>
        </a:p>
      </dgm:t>
    </dgm:pt>
    <dgm:pt modelId="{8D04FF7D-DD1B-4FE0-A792-CDEA5AFEF62B}" type="parTrans" cxnId="{D29BB22C-56E9-4939-B63C-FA58B10DBD77}">
      <dgm:prSet/>
      <dgm:spPr/>
      <dgm:t>
        <a:bodyPr/>
        <a:lstStyle/>
        <a:p>
          <a:endParaRPr lang="en-US"/>
        </a:p>
      </dgm:t>
    </dgm:pt>
    <dgm:pt modelId="{92965C1A-803A-4DC8-8332-38B843734271}" type="sibTrans" cxnId="{D29BB22C-56E9-4939-B63C-FA58B10DBD7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A9643408-EA36-4085-89D2-62FC9D231D64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>
              <a:solidFill>
                <a:schemeClr val="tx1"/>
              </a:solidFill>
            </a:rPr>
            <a:t>이를 따라 만드는 것을 시도</a:t>
          </a:r>
          <a:endParaRPr lang="en-US" dirty="0">
            <a:solidFill>
              <a:schemeClr val="tx1"/>
            </a:solidFill>
          </a:endParaRPr>
        </a:p>
      </dgm:t>
    </dgm:pt>
    <dgm:pt modelId="{9CA5D457-9D5F-4D8D-B9B4-3EDF285A2BD4}" type="parTrans" cxnId="{137B644B-2762-404F-B55A-2312C1B2F80D}">
      <dgm:prSet/>
      <dgm:spPr/>
      <dgm:t>
        <a:bodyPr/>
        <a:lstStyle/>
        <a:p>
          <a:endParaRPr lang="en-US"/>
        </a:p>
      </dgm:t>
    </dgm:pt>
    <dgm:pt modelId="{EE22FE87-6184-4C3D-B715-F3CD2484AC57}" type="sibTrans" cxnId="{137B644B-2762-404F-B55A-2312C1B2F80D}">
      <dgm:prSet/>
      <dgm:spPr/>
      <dgm:t>
        <a:bodyPr/>
        <a:lstStyle/>
        <a:p>
          <a:endParaRPr lang="en-US"/>
        </a:p>
      </dgm:t>
    </dgm:pt>
    <dgm:pt modelId="{7301090F-92FB-47CF-A36A-EC5AB66EB1CA}" type="pres">
      <dgm:prSet presAssocID="{165F98A7-2345-4899-931C-63D19D06A5DD}" presName="diagram" presStyleCnt="0">
        <dgm:presLayoutVars>
          <dgm:dir/>
          <dgm:resizeHandles/>
        </dgm:presLayoutVars>
      </dgm:prSet>
      <dgm:spPr/>
    </dgm:pt>
    <dgm:pt modelId="{51D3226C-F28F-4511-9FE9-6A742ACB4484}" type="pres">
      <dgm:prSet presAssocID="{566BF76B-2039-40DA-B164-1135BD3667C4}" presName="firstNode" presStyleLbl="node1" presStyleIdx="0" presStyleCnt="2">
        <dgm:presLayoutVars>
          <dgm:bulletEnabled val="1"/>
        </dgm:presLayoutVars>
      </dgm:prSet>
      <dgm:spPr/>
    </dgm:pt>
    <dgm:pt modelId="{B2513031-54DE-4FB1-85D4-7E3A2E00BCC6}" type="pres">
      <dgm:prSet presAssocID="{92965C1A-803A-4DC8-8332-38B843734271}" presName="sibTrans" presStyleLbl="sibTrans2D1" presStyleIdx="0" presStyleCnt="1"/>
      <dgm:spPr/>
    </dgm:pt>
    <dgm:pt modelId="{A863C8D4-E443-4FFC-AA9F-30C09684A761}" type="pres">
      <dgm:prSet presAssocID="{A9643408-EA36-4085-89D2-62FC9D231D64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1BFDE80E-4B9F-46BC-917C-5619CFAED3B1}" type="presOf" srcId="{566BF76B-2039-40DA-B164-1135BD3667C4}" destId="{51D3226C-F28F-4511-9FE9-6A742ACB4484}" srcOrd="0" destOrd="0" presId="urn:microsoft.com/office/officeart/2005/8/layout/bProcess2"/>
    <dgm:cxn modelId="{D29BB22C-56E9-4939-B63C-FA58B10DBD77}" srcId="{165F98A7-2345-4899-931C-63D19D06A5DD}" destId="{566BF76B-2039-40DA-B164-1135BD3667C4}" srcOrd="0" destOrd="0" parTransId="{8D04FF7D-DD1B-4FE0-A792-CDEA5AFEF62B}" sibTransId="{92965C1A-803A-4DC8-8332-38B843734271}"/>
    <dgm:cxn modelId="{508C572E-1C7C-46B4-9500-BEE49FE0219D}" type="presOf" srcId="{92965C1A-803A-4DC8-8332-38B843734271}" destId="{B2513031-54DE-4FB1-85D4-7E3A2E00BCC6}" srcOrd="0" destOrd="0" presId="urn:microsoft.com/office/officeart/2005/8/layout/bProcess2"/>
    <dgm:cxn modelId="{76D78741-CE2B-4E8C-83D6-85091F17F191}" type="presOf" srcId="{A9643408-EA36-4085-89D2-62FC9D231D64}" destId="{A863C8D4-E443-4FFC-AA9F-30C09684A761}" srcOrd="0" destOrd="0" presId="urn:microsoft.com/office/officeart/2005/8/layout/bProcess2"/>
    <dgm:cxn modelId="{137B644B-2762-404F-B55A-2312C1B2F80D}" srcId="{165F98A7-2345-4899-931C-63D19D06A5DD}" destId="{A9643408-EA36-4085-89D2-62FC9D231D64}" srcOrd="1" destOrd="0" parTransId="{9CA5D457-9D5F-4D8D-B9B4-3EDF285A2BD4}" sibTransId="{EE22FE87-6184-4C3D-B715-F3CD2484AC57}"/>
    <dgm:cxn modelId="{85EFB0A9-CD14-4597-B466-5BA2321409B6}" type="presOf" srcId="{165F98A7-2345-4899-931C-63D19D06A5DD}" destId="{7301090F-92FB-47CF-A36A-EC5AB66EB1CA}" srcOrd="0" destOrd="0" presId="urn:microsoft.com/office/officeart/2005/8/layout/bProcess2"/>
    <dgm:cxn modelId="{0315BF7F-E26F-4F25-9580-39717CE6D72E}" type="presParOf" srcId="{7301090F-92FB-47CF-A36A-EC5AB66EB1CA}" destId="{51D3226C-F28F-4511-9FE9-6A742ACB4484}" srcOrd="0" destOrd="0" presId="urn:microsoft.com/office/officeart/2005/8/layout/bProcess2"/>
    <dgm:cxn modelId="{5B21B018-8AAC-4877-A1E0-206C7987D523}" type="presParOf" srcId="{7301090F-92FB-47CF-A36A-EC5AB66EB1CA}" destId="{B2513031-54DE-4FB1-85D4-7E3A2E00BCC6}" srcOrd="1" destOrd="0" presId="urn:microsoft.com/office/officeart/2005/8/layout/bProcess2"/>
    <dgm:cxn modelId="{0F3E0335-A7D5-4010-A248-2132A8F3D09E}" type="presParOf" srcId="{7301090F-92FB-47CF-A36A-EC5AB66EB1CA}" destId="{A863C8D4-E443-4FFC-AA9F-30C09684A761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AE4862-5C4E-48B6-982D-9C6D6BC8D770}" type="doc">
      <dgm:prSet loTypeId="urn:microsoft.com/office/officeart/2005/8/layout/process4" loCatId="process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1202356-012F-40DE-AA68-5DDDC930F519}">
      <dgm:prSet/>
      <dgm:spPr/>
      <dgm:t>
        <a:bodyPr/>
        <a:lstStyle/>
        <a:p>
          <a:r>
            <a:rPr lang="ko-KR" dirty="0">
              <a:solidFill>
                <a:schemeClr val="tx1"/>
              </a:solidFill>
            </a:rPr>
            <a:t>출력이 무한대로 발산해버리는 문제가 발생</a:t>
          </a:r>
          <a:endParaRPr lang="en-US" dirty="0">
            <a:solidFill>
              <a:schemeClr val="tx1"/>
            </a:solidFill>
          </a:endParaRPr>
        </a:p>
      </dgm:t>
    </dgm:pt>
    <dgm:pt modelId="{F8D19B90-AB7C-410C-BB2F-5920A92E22BB}" type="parTrans" cxnId="{FCFD054A-4D59-4A66-A4E3-458A305DB226}">
      <dgm:prSet/>
      <dgm:spPr/>
      <dgm:t>
        <a:bodyPr/>
        <a:lstStyle/>
        <a:p>
          <a:endParaRPr lang="en-US"/>
        </a:p>
      </dgm:t>
    </dgm:pt>
    <dgm:pt modelId="{C3538F23-58B2-42F1-88D4-066889D0D68B}" type="sibTrans" cxnId="{FCFD054A-4D59-4A66-A4E3-458A305DB226}">
      <dgm:prSet/>
      <dgm:spPr/>
      <dgm:t>
        <a:bodyPr/>
        <a:lstStyle/>
        <a:p>
          <a:endParaRPr lang="en-US"/>
        </a:p>
      </dgm:t>
    </dgm:pt>
    <dgm:pt modelId="{8428FAFB-95FF-4BE8-9CC1-DAFF90AFF62F}">
      <dgm:prSet/>
      <dgm:spPr/>
      <dgm:t>
        <a:bodyPr/>
        <a:lstStyle/>
        <a:p>
          <a:r>
            <a:rPr lang="ko-KR" dirty="0">
              <a:solidFill>
                <a:schemeClr val="tx1"/>
              </a:solidFill>
            </a:rPr>
            <a:t>이 문제를 해결하기 위해</a:t>
          </a:r>
          <a:endParaRPr lang="en-US" dirty="0">
            <a:solidFill>
              <a:schemeClr val="tx1"/>
            </a:solidFill>
          </a:endParaRPr>
        </a:p>
      </dgm:t>
    </dgm:pt>
    <dgm:pt modelId="{1B320BDF-7697-47A6-BEF8-F12DF427EF29}" type="parTrans" cxnId="{CBB1D7DF-2A1E-4456-9347-DD7AAED6717D}">
      <dgm:prSet/>
      <dgm:spPr/>
      <dgm:t>
        <a:bodyPr/>
        <a:lstStyle/>
        <a:p>
          <a:endParaRPr lang="en-US"/>
        </a:p>
      </dgm:t>
    </dgm:pt>
    <dgm:pt modelId="{E22FD656-6C3D-40AF-B847-681BA36E980D}" type="sibTrans" cxnId="{CBB1D7DF-2A1E-4456-9347-DD7AAED6717D}">
      <dgm:prSet/>
      <dgm:spPr/>
      <dgm:t>
        <a:bodyPr/>
        <a:lstStyle/>
        <a:p>
          <a:endParaRPr lang="en-US"/>
        </a:p>
      </dgm:t>
    </dgm:pt>
    <dgm:pt modelId="{F0ABB418-CED7-47B1-91E6-52BAA4069955}">
      <dgm:prSet/>
      <dgm:spPr/>
      <dgm:t>
        <a:bodyPr/>
        <a:lstStyle/>
        <a:p>
          <a:r>
            <a:rPr lang="ko-KR" altLang="en-US" dirty="0"/>
            <a:t>데이터의 형식이 </a:t>
          </a:r>
          <a:r>
            <a:rPr lang="ko-KR" altLang="en-US" dirty="0" err="1"/>
            <a:t>올바른지</a:t>
          </a:r>
          <a:r>
            <a:rPr lang="ko-KR" altLang="en-US" dirty="0"/>
            <a:t> 확인</a:t>
          </a:r>
          <a:endParaRPr lang="en-US" dirty="0"/>
        </a:p>
      </dgm:t>
    </dgm:pt>
    <dgm:pt modelId="{0C04A78E-1B09-4D29-BE06-9AD2A4B27036}" type="parTrans" cxnId="{8EDA175E-207E-4578-8166-342B7942E161}">
      <dgm:prSet/>
      <dgm:spPr/>
      <dgm:t>
        <a:bodyPr/>
        <a:lstStyle/>
        <a:p>
          <a:endParaRPr lang="en-US"/>
        </a:p>
      </dgm:t>
    </dgm:pt>
    <dgm:pt modelId="{0321D30C-C181-4366-A217-395C0F15C372}" type="sibTrans" cxnId="{8EDA175E-207E-4578-8166-342B7942E161}">
      <dgm:prSet/>
      <dgm:spPr/>
      <dgm:t>
        <a:bodyPr/>
        <a:lstStyle/>
        <a:p>
          <a:endParaRPr lang="en-US"/>
        </a:p>
      </dgm:t>
    </dgm:pt>
    <dgm:pt modelId="{C71049E1-7918-4D53-B9D6-DAAD745CD51B}">
      <dgm:prSet/>
      <dgm:spPr/>
      <dgm:t>
        <a:bodyPr/>
        <a:lstStyle/>
        <a:p>
          <a:r>
            <a:rPr lang="ko-KR" dirty="0"/>
            <a:t>입력데이터</a:t>
          </a:r>
          <a:r>
            <a:rPr lang="en-US" altLang="ko-KR" dirty="0"/>
            <a:t> </a:t>
          </a:r>
          <a:r>
            <a:rPr lang="ko-KR" altLang="en-US" dirty="0"/>
            <a:t>크기</a:t>
          </a:r>
          <a:r>
            <a:rPr lang="ko-KR" dirty="0"/>
            <a:t> </a:t>
          </a:r>
          <a:r>
            <a:rPr lang="en-US" altLang="ko-KR" dirty="0"/>
            <a:t>N</a:t>
          </a:r>
          <a:r>
            <a:rPr lang="en-US" dirty="0"/>
            <a:t>ormalize</a:t>
          </a:r>
        </a:p>
      </dgm:t>
    </dgm:pt>
    <dgm:pt modelId="{E327E36D-A572-4575-9E57-411AE41DCF5F}" type="parTrans" cxnId="{C8C1DA08-EB35-4B8D-A71F-CA3836F4C7C6}">
      <dgm:prSet/>
      <dgm:spPr/>
      <dgm:t>
        <a:bodyPr/>
        <a:lstStyle/>
        <a:p>
          <a:endParaRPr lang="en-US"/>
        </a:p>
      </dgm:t>
    </dgm:pt>
    <dgm:pt modelId="{2069EE8A-C92D-4B27-8B36-B354174182BC}" type="sibTrans" cxnId="{C8C1DA08-EB35-4B8D-A71F-CA3836F4C7C6}">
      <dgm:prSet/>
      <dgm:spPr/>
      <dgm:t>
        <a:bodyPr/>
        <a:lstStyle/>
        <a:p>
          <a:endParaRPr lang="en-US"/>
        </a:p>
      </dgm:t>
    </dgm:pt>
    <dgm:pt modelId="{C8E94EDF-56AB-44E8-9F28-F18967111CEB}">
      <dgm:prSet/>
      <dgm:spPr/>
      <dgm:t>
        <a:bodyPr/>
        <a:lstStyle/>
        <a:p>
          <a:r>
            <a:rPr lang="en-US" dirty="0"/>
            <a:t>learning rate </a:t>
          </a:r>
          <a:r>
            <a:rPr lang="ko-KR" altLang="en-US" dirty="0"/>
            <a:t>등 </a:t>
          </a:r>
          <a:r>
            <a:rPr lang="ko-KR" altLang="en-US" dirty="0" err="1"/>
            <a:t>하이퍼파라미터</a:t>
          </a:r>
          <a:r>
            <a:rPr lang="ko-KR" altLang="en-US" dirty="0"/>
            <a:t> </a:t>
          </a:r>
          <a:r>
            <a:rPr lang="ko-KR" dirty="0"/>
            <a:t>조정</a:t>
          </a:r>
          <a:endParaRPr lang="en-US" dirty="0"/>
        </a:p>
      </dgm:t>
    </dgm:pt>
    <dgm:pt modelId="{4367691B-3916-42D5-BB29-0C22D8042035}" type="parTrans" cxnId="{59FD36FF-38FE-4735-A5A9-2C81259572CA}">
      <dgm:prSet/>
      <dgm:spPr/>
      <dgm:t>
        <a:bodyPr/>
        <a:lstStyle/>
        <a:p>
          <a:endParaRPr lang="en-US"/>
        </a:p>
      </dgm:t>
    </dgm:pt>
    <dgm:pt modelId="{3DA0902C-DA07-4681-9E95-71136980182B}" type="sibTrans" cxnId="{59FD36FF-38FE-4735-A5A9-2C81259572CA}">
      <dgm:prSet/>
      <dgm:spPr/>
      <dgm:t>
        <a:bodyPr/>
        <a:lstStyle/>
        <a:p>
          <a:endParaRPr lang="en-US"/>
        </a:p>
      </dgm:t>
    </dgm:pt>
    <dgm:pt modelId="{C6946C06-9881-4990-BE63-910DC1B65495}">
      <dgm:prSet/>
      <dgm:spPr/>
      <dgm:t>
        <a:bodyPr/>
        <a:lstStyle/>
        <a:p>
          <a:r>
            <a:rPr lang="ko-KR" dirty="0">
              <a:solidFill>
                <a:schemeClr val="tx1"/>
              </a:solidFill>
            </a:rPr>
            <a:t>결국 문제를 해결하지 못</a:t>
          </a:r>
          <a:r>
            <a:rPr lang="ko-KR" altLang="en-US" dirty="0">
              <a:solidFill>
                <a:schemeClr val="tx1"/>
              </a:solidFill>
            </a:rPr>
            <a:t>하고</a:t>
          </a:r>
          <a:r>
            <a:rPr lang="ko-KR" dirty="0">
              <a:solidFill>
                <a:schemeClr val="tx1"/>
              </a:solidFill>
            </a:rPr>
            <a:t> 다른 방식</a:t>
          </a:r>
          <a:r>
            <a:rPr lang="ko-KR" altLang="en-US" dirty="0">
              <a:solidFill>
                <a:schemeClr val="tx1"/>
              </a:solidFill>
            </a:rPr>
            <a:t>을</a:t>
          </a:r>
          <a:r>
            <a:rPr lang="ko-KR" dirty="0">
              <a:solidFill>
                <a:schemeClr val="tx1"/>
              </a:solidFill>
            </a:rPr>
            <a:t> 시도</a:t>
          </a:r>
          <a:endParaRPr lang="en-US" dirty="0">
            <a:solidFill>
              <a:schemeClr val="tx1"/>
            </a:solidFill>
          </a:endParaRPr>
        </a:p>
      </dgm:t>
    </dgm:pt>
    <dgm:pt modelId="{C3855007-C340-4EFD-B24C-FE0FB6B90675}" type="parTrans" cxnId="{5DE0CE21-85C1-4040-ADB4-92FFF776F985}">
      <dgm:prSet/>
      <dgm:spPr/>
      <dgm:t>
        <a:bodyPr/>
        <a:lstStyle/>
        <a:p>
          <a:endParaRPr lang="en-US"/>
        </a:p>
      </dgm:t>
    </dgm:pt>
    <dgm:pt modelId="{EF4A71BB-B277-4E57-8181-F9AE8AD085E7}" type="sibTrans" cxnId="{5DE0CE21-85C1-4040-ADB4-92FFF776F985}">
      <dgm:prSet/>
      <dgm:spPr/>
      <dgm:t>
        <a:bodyPr/>
        <a:lstStyle/>
        <a:p>
          <a:endParaRPr lang="en-US"/>
        </a:p>
      </dgm:t>
    </dgm:pt>
    <dgm:pt modelId="{5A6B7D2F-67BB-4374-9834-4E7AD963A593}" type="pres">
      <dgm:prSet presAssocID="{FBAE4862-5C4E-48B6-982D-9C6D6BC8D770}" presName="Name0" presStyleCnt="0">
        <dgm:presLayoutVars>
          <dgm:dir/>
          <dgm:animLvl val="lvl"/>
          <dgm:resizeHandles val="exact"/>
        </dgm:presLayoutVars>
      </dgm:prSet>
      <dgm:spPr/>
    </dgm:pt>
    <dgm:pt modelId="{2CE1ADAF-C923-48B1-9ADC-6EAB0BE96176}" type="pres">
      <dgm:prSet presAssocID="{C6946C06-9881-4990-BE63-910DC1B65495}" presName="boxAndChildren" presStyleCnt="0"/>
      <dgm:spPr/>
    </dgm:pt>
    <dgm:pt modelId="{3CF5A2B4-E247-4C85-8B7C-A6A1240C6245}" type="pres">
      <dgm:prSet presAssocID="{C6946C06-9881-4990-BE63-910DC1B65495}" presName="parentTextBox" presStyleLbl="node1" presStyleIdx="0" presStyleCnt="3" custLinFactNeighborX="1064" custLinFactNeighborY="-266"/>
      <dgm:spPr/>
    </dgm:pt>
    <dgm:pt modelId="{46AE7D25-7399-4C1B-A9D1-4BE67C4BED10}" type="pres">
      <dgm:prSet presAssocID="{E22FD656-6C3D-40AF-B847-681BA36E980D}" presName="sp" presStyleCnt="0"/>
      <dgm:spPr/>
    </dgm:pt>
    <dgm:pt modelId="{74C1BE11-CE1F-4093-8FD8-3990C2F075CE}" type="pres">
      <dgm:prSet presAssocID="{8428FAFB-95FF-4BE8-9CC1-DAFF90AFF62F}" presName="arrowAndChildren" presStyleCnt="0"/>
      <dgm:spPr/>
    </dgm:pt>
    <dgm:pt modelId="{12FE59AB-F68C-4FB4-8919-1FF0DD55FF04}" type="pres">
      <dgm:prSet presAssocID="{8428FAFB-95FF-4BE8-9CC1-DAFF90AFF62F}" presName="parentTextArrow" presStyleLbl="node1" presStyleIdx="0" presStyleCnt="3"/>
      <dgm:spPr/>
    </dgm:pt>
    <dgm:pt modelId="{45014B58-8E44-4DC5-A4FE-19BE212F5461}" type="pres">
      <dgm:prSet presAssocID="{8428FAFB-95FF-4BE8-9CC1-DAFF90AFF62F}" presName="arrow" presStyleLbl="node1" presStyleIdx="1" presStyleCnt="3"/>
      <dgm:spPr/>
    </dgm:pt>
    <dgm:pt modelId="{B23569E1-5FDF-4F66-B71F-1501C55FA542}" type="pres">
      <dgm:prSet presAssocID="{8428FAFB-95FF-4BE8-9CC1-DAFF90AFF62F}" presName="descendantArrow" presStyleCnt="0"/>
      <dgm:spPr/>
    </dgm:pt>
    <dgm:pt modelId="{2907916C-3A69-4785-9E8E-3ECAEF1086A1}" type="pres">
      <dgm:prSet presAssocID="{F0ABB418-CED7-47B1-91E6-52BAA4069955}" presName="childTextArrow" presStyleLbl="fgAccFollowNode1" presStyleIdx="0" presStyleCnt="3">
        <dgm:presLayoutVars>
          <dgm:bulletEnabled val="1"/>
        </dgm:presLayoutVars>
      </dgm:prSet>
      <dgm:spPr/>
    </dgm:pt>
    <dgm:pt modelId="{9DDB4730-50C4-404C-A3D5-C8EAFFA49CA2}" type="pres">
      <dgm:prSet presAssocID="{C71049E1-7918-4D53-B9D6-DAAD745CD51B}" presName="childTextArrow" presStyleLbl="fgAccFollowNode1" presStyleIdx="1" presStyleCnt="3">
        <dgm:presLayoutVars>
          <dgm:bulletEnabled val="1"/>
        </dgm:presLayoutVars>
      </dgm:prSet>
      <dgm:spPr/>
    </dgm:pt>
    <dgm:pt modelId="{43EBB8C3-DB21-4790-8F10-8FEE52907735}" type="pres">
      <dgm:prSet presAssocID="{C8E94EDF-56AB-44E8-9F28-F18967111CEB}" presName="childTextArrow" presStyleLbl="fgAccFollowNode1" presStyleIdx="2" presStyleCnt="3">
        <dgm:presLayoutVars>
          <dgm:bulletEnabled val="1"/>
        </dgm:presLayoutVars>
      </dgm:prSet>
      <dgm:spPr/>
    </dgm:pt>
    <dgm:pt modelId="{B1D84D02-D359-45F1-9E67-5C7BAD5879D8}" type="pres">
      <dgm:prSet presAssocID="{C3538F23-58B2-42F1-88D4-066889D0D68B}" presName="sp" presStyleCnt="0"/>
      <dgm:spPr/>
    </dgm:pt>
    <dgm:pt modelId="{33997790-379C-4431-AB70-740C89723621}" type="pres">
      <dgm:prSet presAssocID="{F1202356-012F-40DE-AA68-5DDDC930F519}" presName="arrowAndChildren" presStyleCnt="0"/>
      <dgm:spPr/>
    </dgm:pt>
    <dgm:pt modelId="{33A243C8-7716-40F3-81B9-2571B3CEE04B}" type="pres">
      <dgm:prSet presAssocID="{F1202356-012F-40DE-AA68-5DDDC930F519}" presName="parentTextArrow" presStyleLbl="node1" presStyleIdx="2" presStyleCnt="3"/>
      <dgm:spPr/>
    </dgm:pt>
  </dgm:ptLst>
  <dgm:cxnLst>
    <dgm:cxn modelId="{C8C1DA08-EB35-4B8D-A71F-CA3836F4C7C6}" srcId="{8428FAFB-95FF-4BE8-9CC1-DAFF90AFF62F}" destId="{C71049E1-7918-4D53-B9D6-DAAD745CD51B}" srcOrd="1" destOrd="0" parTransId="{E327E36D-A572-4575-9E57-411AE41DCF5F}" sibTransId="{2069EE8A-C92D-4B27-8B36-B354174182BC}"/>
    <dgm:cxn modelId="{5DE0CE21-85C1-4040-ADB4-92FFF776F985}" srcId="{FBAE4862-5C4E-48B6-982D-9C6D6BC8D770}" destId="{C6946C06-9881-4990-BE63-910DC1B65495}" srcOrd="2" destOrd="0" parTransId="{C3855007-C340-4EFD-B24C-FE0FB6B90675}" sibTransId="{EF4A71BB-B277-4E57-8181-F9AE8AD085E7}"/>
    <dgm:cxn modelId="{4E31E926-74CA-4AFB-95DE-8C4B6E802168}" type="presOf" srcId="{C71049E1-7918-4D53-B9D6-DAAD745CD51B}" destId="{9DDB4730-50C4-404C-A3D5-C8EAFFA49CA2}" srcOrd="0" destOrd="0" presId="urn:microsoft.com/office/officeart/2005/8/layout/process4"/>
    <dgm:cxn modelId="{8EDA175E-207E-4578-8166-342B7942E161}" srcId="{8428FAFB-95FF-4BE8-9CC1-DAFF90AFF62F}" destId="{F0ABB418-CED7-47B1-91E6-52BAA4069955}" srcOrd="0" destOrd="0" parTransId="{0C04A78E-1B09-4D29-BE06-9AD2A4B27036}" sibTransId="{0321D30C-C181-4366-A217-395C0F15C372}"/>
    <dgm:cxn modelId="{81009748-C444-40AE-AA41-480812BAD79C}" type="presOf" srcId="{C8E94EDF-56AB-44E8-9F28-F18967111CEB}" destId="{43EBB8C3-DB21-4790-8F10-8FEE52907735}" srcOrd="0" destOrd="0" presId="urn:microsoft.com/office/officeart/2005/8/layout/process4"/>
    <dgm:cxn modelId="{FCFD054A-4D59-4A66-A4E3-458A305DB226}" srcId="{FBAE4862-5C4E-48B6-982D-9C6D6BC8D770}" destId="{F1202356-012F-40DE-AA68-5DDDC930F519}" srcOrd="0" destOrd="0" parTransId="{F8D19B90-AB7C-410C-BB2F-5920A92E22BB}" sibTransId="{C3538F23-58B2-42F1-88D4-066889D0D68B}"/>
    <dgm:cxn modelId="{114BD779-5D52-4EA7-9742-341C64D4E670}" type="presOf" srcId="{F0ABB418-CED7-47B1-91E6-52BAA4069955}" destId="{2907916C-3A69-4785-9E8E-3ECAEF1086A1}" srcOrd="0" destOrd="0" presId="urn:microsoft.com/office/officeart/2005/8/layout/process4"/>
    <dgm:cxn modelId="{DFE3397C-2927-4270-9BB8-8D324CFDA689}" type="presOf" srcId="{8428FAFB-95FF-4BE8-9CC1-DAFF90AFF62F}" destId="{45014B58-8E44-4DC5-A4FE-19BE212F5461}" srcOrd="1" destOrd="0" presId="urn:microsoft.com/office/officeart/2005/8/layout/process4"/>
    <dgm:cxn modelId="{0A489C80-D726-4400-8D8E-FCFA7064D090}" type="presOf" srcId="{C6946C06-9881-4990-BE63-910DC1B65495}" destId="{3CF5A2B4-E247-4C85-8B7C-A6A1240C6245}" srcOrd="0" destOrd="0" presId="urn:microsoft.com/office/officeart/2005/8/layout/process4"/>
    <dgm:cxn modelId="{98ABDFCA-5A66-4328-95EF-B63C7381F49D}" type="presOf" srcId="{FBAE4862-5C4E-48B6-982D-9C6D6BC8D770}" destId="{5A6B7D2F-67BB-4374-9834-4E7AD963A593}" srcOrd="0" destOrd="0" presId="urn:microsoft.com/office/officeart/2005/8/layout/process4"/>
    <dgm:cxn modelId="{4339A1D5-C133-4274-8D72-3BC3DB2AC967}" type="presOf" srcId="{F1202356-012F-40DE-AA68-5DDDC930F519}" destId="{33A243C8-7716-40F3-81B9-2571B3CEE04B}" srcOrd="0" destOrd="0" presId="urn:microsoft.com/office/officeart/2005/8/layout/process4"/>
    <dgm:cxn modelId="{20F48FDD-25B9-44A0-81DD-82869BB35178}" type="presOf" srcId="{8428FAFB-95FF-4BE8-9CC1-DAFF90AFF62F}" destId="{12FE59AB-F68C-4FB4-8919-1FF0DD55FF04}" srcOrd="0" destOrd="0" presId="urn:microsoft.com/office/officeart/2005/8/layout/process4"/>
    <dgm:cxn modelId="{CBB1D7DF-2A1E-4456-9347-DD7AAED6717D}" srcId="{FBAE4862-5C4E-48B6-982D-9C6D6BC8D770}" destId="{8428FAFB-95FF-4BE8-9CC1-DAFF90AFF62F}" srcOrd="1" destOrd="0" parTransId="{1B320BDF-7697-47A6-BEF8-F12DF427EF29}" sibTransId="{E22FD656-6C3D-40AF-B847-681BA36E980D}"/>
    <dgm:cxn modelId="{59FD36FF-38FE-4735-A5A9-2C81259572CA}" srcId="{8428FAFB-95FF-4BE8-9CC1-DAFF90AFF62F}" destId="{C8E94EDF-56AB-44E8-9F28-F18967111CEB}" srcOrd="2" destOrd="0" parTransId="{4367691B-3916-42D5-BB29-0C22D8042035}" sibTransId="{3DA0902C-DA07-4681-9E95-71136980182B}"/>
    <dgm:cxn modelId="{01674B51-51CA-4E58-B8E7-96D9E53875A6}" type="presParOf" srcId="{5A6B7D2F-67BB-4374-9834-4E7AD963A593}" destId="{2CE1ADAF-C923-48B1-9ADC-6EAB0BE96176}" srcOrd="0" destOrd="0" presId="urn:microsoft.com/office/officeart/2005/8/layout/process4"/>
    <dgm:cxn modelId="{BA30C46F-8103-4FD7-ABF2-B1ED1A35DCA6}" type="presParOf" srcId="{2CE1ADAF-C923-48B1-9ADC-6EAB0BE96176}" destId="{3CF5A2B4-E247-4C85-8B7C-A6A1240C6245}" srcOrd="0" destOrd="0" presId="urn:microsoft.com/office/officeart/2005/8/layout/process4"/>
    <dgm:cxn modelId="{F67D79A1-B4C4-47AA-8730-8F198576125C}" type="presParOf" srcId="{5A6B7D2F-67BB-4374-9834-4E7AD963A593}" destId="{46AE7D25-7399-4C1B-A9D1-4BE67C4BED10}" srcOrd="1" destOrd="0" presId="urn:microsoft.com/office/officeart/2005/8/layout/process4"/>
    <dgm:cxn modelId="{38F351C9-F035-4901-A1A9-8278CF49068E}" type="presParOf" srcId="{5A6B7D2F-67BB-4374-9834-4E7AD963A593}" destId="{74C1BE11-CE1F-4093-8FD8-3990C2F075CE}" srcOrd="2" destOrd="0" presId="urn:microsoft.com/office/officeart/2005/8/layout/process4"/>
    <dgm:cxn modelId="{C0FD941C-972F-40FB-9013-949293BD3F5F}" type="presParOf" srcId="{74C1BE11-CE1F-4093-8FD8-3990C2F075CE}" destId="{12FE59AB-F68C-4FB4-8919-1FF0DD55FF04}" srcOrd="0" destOrd="0" presId="urn:microsoft.com/office/officeart/2005/8/layout/process4"/>
    <dgm:cxn modelId="{6C97AB91-B523-407C-85F4-E797045EBEB2}" type="presParOf" srcId="{74C1BE11-CE1F-4093-8FD8-3990C2F075CE}" destId="{45014B58-8E44-4DC5-A4FE-19BE212F5461}" srcOrd="1" destOrd="0" presId="urn:microsoft.com/office/officeart/2005/8/layout/process4"/>
    <dgm:cxn modelId="{F0C0AA63-DBDE-4D5B-9891-E62D4F7DBCB1}" type="presParOf" srcId="{74C1BE11-CE1F-4093-8FD8-3990C2F075CE}" destId="{B23569E1-5FDF-4F66-B71F-1501C55FA542}" srcOrd="2" destOrd="0" presId="urn:microsoft.com/office/officeart/2005/8/layout/process4"/>
    <dgm:cxn modelId="{707B5D6C-92CF-4881-8EB4-54DA3E8F931A}" type="presParOf" srcId="{B23569E1-5FDF-4F66-B71F-1501C55FA542}" destId="{2907916C-3A69-4785-9E8E-3ECAEF1086A1}" srcOrd="0" destOrd="0" presId="urn:microsoft.com/office/officeart/2005/8/layout/process4"/>
    <dgm:cxn modelId="{6D48CC73-3616-4E29-9DB0-B71DDA470A8F}" type="presParOf" srcId="{B23569E1-5FDF-4F66-B71F-1501C55FA542}" destId="{9DDB4730-50C4-404C-A3D5-C8EAFFA49CA2}" srcOrd="1" destOrd="0" presId="urn:microsoft.com/office/officeart/2005/8/layout/process4"/>
    <dgm:cxn modelId="{99B0E385-3D00-4F7B-BD17-E077679E7F55}" type="presParOf" srcId="{B23569E1-5FDF-4F66-B71F-1501C55FA542}" destId="{43EBB8C3-DB21-4790-8F10-8FEE52907735}" srcOrd="2" destOrd="0" presId="urn:microsoft.com/office/officeart/2005/8/layout/process4"/>
    <dgm:cxn modelId="{B10A9E63-49A5-4E9D-B8BA-9083258EFA9B}" type="presParOf" srcId="{5A6B7D2F-67BB-4374-9834-4E7AD963A593}" destId="{B1D84D02-D359-45F1-9E67-5C7BAD5879D8}" srcOrd="3" destOrd="0" presId="urn:microsoft.com/office/officeart/2005/8/layout/process4"/>
    <dgm:cxn modelId="{0D3CBEEA-9471-41D8-8F75-15A7DDCA569A}" type="presParOf" srcId="{5A6B7D2F-67BB-4374-9834-4E7AD963A593}" destId="{33997790-379C-4431-AB70-740C89723621}" srcOrd="4" destOrd="0" presId="urn:microsoft.com/office/officeart/2005/8/layout/process4"/>
    <dgm:cxn modelId="{00527B0D-E0D3-4D83-9074-C4DFC7A4C36F}" type="presParOf" srcId="{33997790-379C-4431-AB70-740C89723621}" destId="{33A243C8-7716-40F3-81B9-2571B3CEE04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C11299-F5B9-43DB-91D4-5E958C101D42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4F876-244D-4B57-8625-401C2E992EBA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>
              <a:solidFill>
                <a:schemeClr val="tx1"/>
              </a:solidFill>
            </a:rPr>
            <a:t>많은 수의 동작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ko-KR" dirty="0">
              <a:solidFill>
                <a:schemeClr val="tx1"/>
              </a:solidFill>
            </a:rPr>
            <a:t>다양한 상황을 처리하기 어려움</a:t>
          </a:r>
          <a:endParaRPr lang="en-US" dirty="0">
            <a:solidFill>
              <a:schemeClr val="tx1"/>
            </a:solidFill>
          </a:endParaRPr>
        </a:p>
      </dgm:t>
    </dgm:pt>
    <dgm:pt modelId="{E292C122-2824-42B2-B1D0-BFCA1A9ED868}" type="parTrans" cxnId="{084D807A-FC08-43F2-B028-D85DF4A2D57E}">
      <dgm:prSet/>
      <dgm:spPr/>
      <dgm:t>
        <a:bodyPr/>
        <a:lstStyle/>
        <a:p>
          <a:endParaRPr lang="en-US"/>
        </a:p>
      </dgm:t>
    </dgm:pt>
    <dgm:pt modelId="{01597B60-7160-4FD6-A542-1170AF2F1289}" type="sibTrans" cxnId="{084D807A-FC08-43F2-B028-D85DF4A2D57E}">
      <dgm:prSet/>
      <dgm:spPr/>
      <dgm:t>
        <a:bodyPr/>
        <a:lstStyle/>
        <a:p>
          <a:endParaRPr lang="en-US"/>
        </a:p>
      </dgm:t>
    </dgm:pt>
    <dgm:pt modelId="{61E0B90B-F1A7-4053-8693-C699C444185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>
              <a:solidFill>
                <a:schemeClr val="tx1"/>
              </a:solidFill>
            </a:rPr>
            <a:t>여러가지 제약을 걸어 단순화</a:t>
          </a:r>
          <a:endParaRPr lang="en-US" dirty="0">
            <a:solidFill>
              <a:schemeClr val="tx1"/>
            </a:solidFill>
          </a:endParaRPr>
        </a:p>
      </dgm:t>
    </dgm:pt>
    <dgm:pt modelId="{92D21120-AEFC-4481-A3A5-C1B6716E3D49}" type="parTrans" cxnId="{538F7C8F-4720-4C17-8EF3-D0937DFD5938}">
      <dgm:prSet/>
      <dgm:spPr/>
      <dgm:t>
        <a:bodyPr/>
        <a:lstStyle/>
        <a:p>
          <a:endParaRPr lang="en-US"/>
        </a:p>
      </dgm:t>
    </dgm:pt>
    <dgm:pt modelId="{ACB074BB-F681-4CDB-B20B-213AEECBB050}" type="sibTrans" cxnId="{538F7C8F-4720-4C17-8EF3-D0937DFD5938}">
      <dgm:prSet/>
      <dgm:spPr/>
      <dgm:t>
        <a:bodyPr/>
        <a:lstStyle/>
        <a:p>
          <a:endParaRPr lang="en-US"/>
        </a:p>
      </dgm:t>
    </dgm:pt>
    <dgm:pt modelId="{01BD0B58-2538-43C6-AE4D-F912473DC30D}" type="pres">
      <dgm:prSet presAssocID="{7EC11299-F5B9-43DB-91D4-5E958C101D42}" presName="Name0" presStyleCnt="0">
        <dgm:presLayoutVars>
          <dgm:dir/>
          <dgm:animLvl val="lvl"/>
          <dgm:resizeHandles val="exact"/>
        </dgm:presLayoutVars>
      </dgm:prSet>
      <dgm:spPr/>
    </dgm:pt>
    <dgm:pt modelId="{A9B18783-5A5D-4777-BCAC-F689DA848923}" type="pres">
      <dgm:prSet presAssocID="{61E0B90B-F1A7-4053-8693-C699C4441859}" presName="boxAndChildren" presStyleCnt="0"/>
      <dgm:spPr/>
    </dgm:pt>
    <dgm:pt modelId="{BEAD5D9C-5E78-49AD-8591-BBF22CC9B87F}" type="pres">
      <dgm:prSet presAssocID="{61E0B90B-F1A7-4053-8693-C699C4441859}" presName="parentTextBox" presStyleLbl="node1" presStyleIdx="0" presStyleCnt="2"/>
      <dgm:spPr/>
    </dgm:pt>
    <dgm:pt modelId="{D3A32226-6F7E-4BAA-A696-06AB2B69CDDC}" type="pres">
      <dgm:prSet presAssocID="{01597B60-7160-4FD6-A542-1170AF2F1289}" presName="sp" presStyleCnt="0"/>
      <dgm:spPr/>
    </dgm:pt>
    <dgm:pt modelId="{3A7094B0-0708-4B8D-903D-60D35A863E8C}" type="pres">
      <dgm:prSet presAssocID="{28B4F876-244D-4B57-8625-401C2E992EBA}" presName="arrowAndChildren" presStyleCnt="0"/>
      <dgm:spPr/>
    </dgm:pt>
    <dgm:pt modelId="{0D2ABF38-26A7-459B-B90B-5D1AF737D683}" type="pres">
      <dgm:prSet presAssocID="{28B4F876-244D-4B57-8625-401C2E992EBA}" presName="parentTextArrow" presStyleLbl="node1" presStyleIdx="1" presStyleCnt="2"/>
      <dgm:spPr/>
    </dgm:pt>
  </dgm:ptLst>
  <dgm:cxnLst>
    <dgm:cxn modelId="{20385A4C-36F5-4FEC-864A-961BD86D6E1F}" type="presOf" srcId="{61E0B90B-F1A7-4053-8693-C699C4441859}" destId="{BEAD5D9C-5E78-49AD-8591-BBF22CC9B87F}" srcOrd="0" destOrd="0" presId="urn:microsoft.com/office/officeart/2005/8/layout/process4"/>
    <dgm:cxn modelId="{084D807A-FC08-43F2-B028-D85DF4A2D57E}" srcId="{7EC11299-F5B9-43DB-91D4-5E958C101D42}" destId="{28B4F876-244D-4B57-8625-401C2E992EBA}" srcOrd="0" destOrd="0" parTransId="{E292C122-2824-42B2-B1D0-BFCA1A9ED868}" sibTransId="{01597B60-7160-4FD6-A542-1170AF2F1289}"/>
    <dgm:cxn modelId="{538F7C8F-4720-4C17-8EF3-D0937DFD5938}" srcId="{7EC11299-F5B9-43DB-91D4-5E958C101D42}" destId="{61E0B90B-F1A7-4053-8693-C699C4441859}" srcOrd="1" destOrd="0" parTransId="{92D21120-AEFC-4481-A3A5-C1B6716E3D49}" sibTransId="{ACB074BB-F681-4CDB-B20B-213AEECBB050}"/>
    <dgm:cxn modelId="{868F5FA0-27D3-4320-B375-B999AFCA4BF8}" type="presOf" srcId="{7EC11299-F5B9-43DB-91D4-5E958C101D42}" destId="{01BD0B58-2538-43C6-AE4D-F912473DC30D}" srcOrd="0" destOrd="0" presId="urn:microsoft.com/office/officeart/2005/8/layout/process4"/>
    <dgm:cxn modelId="{D84C1EBC-2DEF-4C34-ABEF-DE8AD263237A}" type="presOf" srcId="{28B4F876-244D-4B57-8625-401C2E992EBA}" destId="{0D2ABF38-26A7-459B-B90B-5D1AF737D683}" srcOrd="0" destOrd="0" presId="urn:microsoft.com/office/officeart/2005/8/layout/process4"/>
    <dgm:cxn modelId="{7A0ABA12-74FF-417A-B072-4F8BBBBE7694}" type="presParOf" srcId="{01BD0B58-2538-43C6-AE4D-F912473DC30D}" destId="{A9B18783-5A5D-4777-BCAC-F689DA848923}" srcOrd="0" destOrd="0" presId="urn:microsoft.com/office/officeart/2005/8/layout/process4"/>
    <dgm:cxn modelId="{5D8511C0-486E-4621-829D-9727B3D1DC14}" type="presParOf" srcId="{A9B18783-5A5D-4777-BCAC-F689DA848923}" destId="{BEAD5D9C-5E78-49AD-8591-BBF22CC9B87F}" srcOrd="0" destOrd="0" presId="urn:microsoft.com/office/officeart/2005/8/layout/process4"/>
    <dgm:cxn modelId="{7334A113-CD69-41AD-AB82-F09550816AE4}" type="presParOf" srcId="{01BD0B58-2538-43C6-AE4D-F912473DC30D}" destId="{D3A32226-6F7E-4BAA-A696-06AB2B69CDDC}" srcOrd="1" destOrd="0" presId="urn:microsoft.com/office/officeart/2005/8/layout/process4"/>
    <dgm:cxn modelId="{534D0095-A3D4-47B3-A696-F36803437A72}" type="presParOf" srcId="{01BD0B58-2538-43C6-AE4D-F912473DC30D}" destId="{3A7094B0-0708-4B8D-903D-60D35A863E8C}" srcOrd="2" destOrd="0" presId="urn:microsoft.com/office/officeart/2005/8/layout/process4"/>
    <dgm:cxn modelId="{C4542C43-DFA7-454C-A56D-9EE9916779EE}" type="presParOf" srcId="{3A7094B0-0708-4B8D-903D-60D35A863E8C}" destId="{0D2ABF38-26A7-459B-B90B-5D1AF737D68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3226C-F28F-4511-9FE9-6A742ACB4484}">
      <dsp:nvSpPr>
        <dsp:cNvPr id="0" name=""/>
        <dsp:cNvSpPr/>
      </dsp:nvSpPr>
      <dsp:spPr>
        <a:xfrm>
          <a:off x="1046" y="974807"/>
          <a:ext cx="3426744" cy="3426744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 err="1">
              <a:solidFill>
                <a:schemeClr val="tx1"/>
              </a:solidFill>
            </a:rPr>
            <a:t>딥마인드에서</a:t>
          </a:r>
          <a:r>
            <a:rPr lang="ko-KR" sz="2800" kern="1200" dirty="0">
              <a:solidFill>
                <a:schemeClr val="tx1"/>
              </a:solidFill>
            </a:rPr>
            <a:t> 만든 스타크래프트</a:t>
          </a:r>
          <a:r>
            <a:rPr lang="en-US" sz="2800" kern="1200" dirty="0">
              <a:solidFill>
                <a:schemeClr val="tx1"/>
              </a:solidFill>
            </a:rPr>
            <a:t>2 </a:t>
          </a:r>
          <a:r>
            <a:rPr lang="ko-KR" sz="2800" kern="1200" dirty="0">
              <a:solidFill>
                <a:schemeClr val="tx1"/>
              </a:solidFill>
            </a:rPr>
            <a:t>인공지</a:t>
          </a:r>
          <a:r>
            <a:rPr lang="ko-KR" altLang="en-US" sz="2800" kern="1200" dirty="0">
              <a:solidFill>
                <a:schemeClr val="tx1"/>
              </a:solidFill>
            </a:rPr>
            <a:t>능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502881" y="1476642"/>
        <a:ext cx="2423074" cy="2423074"/>
      </dsp:txXfrm>
    </dsp:sp>
    <dsp:sp modelId="{B2513031-54DE-4FB1-85D4-7E3A2E00BCC6}">
      <dsp:nvSpPr>
        <dsp:cNvPr id="0" name=""/>
        <dsp:cNvSpPr/>
      </dsp:nvSpPr>
      <dsp:spPr>
        <a:xfrm rot="5400000">
          <a:off x="3710496" y="2234136"/>
          <a:ext cx="1199360" cy="908087"/>
        </a:xfrm>
        <a:prstGeom prst="triangle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63C8D4-E443-4FFC-AA9F-30C09684A761}">
      <dsp:nvSpPr>
        <dsp:cNvPr id="0" name=""/>
        <dsp:cNvSpPr/>
      </dsp:nvSpPr>
      <dsp:spPr>
        <a:xfrm>
          <a:off x="5141162" y="974807"/>
          <a:ext cx="3426744" cy="3426744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>
              <a:solidFill>
                <a:schemeClr val="tx1"/>
              </a:solidFill>
            </a:rPr>
            <a:t>이를 따라 만드는 것을 시도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5642997" y="1476642"/>
        <a:ext cx="2423074" cy="2423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5A2B4-E247-4C85-8B7C-A6A1240C6245}">
      <dsp:nvSpPr>
        <dsp:cNvPr id="0" name=""/>
        <dsp:cNvSpPr/>
      </dsp:nvSpPr>
      <dsp:spPr>
        <a:xfrm>
          <a:off x="0" y="4224238"/>
          <a:ext cx="6768751" cy="138770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l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>
              <a:solidFill>
                <a:schemeClr val="tx1"/>
              </a:solidFill>
            </a:rPr>
            <a:t>결국 문제를 해결하지 못</a:t>
          </a:r>
          <a:r>
            <a:rPr lang="ko-KR" altLang="en-US" sz="2100" kern="1200" dirty="0">
              <a:solidFill>
                <a:schemeClr val="tx1"/>
              </a:solidFill>
            </a:rPr>
            <a:t>하고</a:t>
          </a:r>
          <a:r>
            <a:rPr lang="ko-KR" sz="2100" kern="1200" dirty="0">
              <a:solidFill>
                <a:schemeClr val="tx1"/>
              </a:solidFill>
            </a:rPr>
            <a:t> 다른 방식</a:t>
          </a:r>
          <a:r>
            <a:rPr lang="ko-KR" altLang="en-US" sz="2100" kern="1200" dirty="0">
              <a:solidFill>
                <a:schemeClr val="tx1"/>
              </a:solidFill>
            </a:rPr>
            <a:t>을</a:t>
          </a:r>
          <a:r>
            <a:rPr lang="ko-KR" sz="2100" kern="1200" dirty="0">
              <a:solidFill>
                <a:schemeClr val="tx1"/>
              </a:solidFill>
            </a:rPr>
            <a:t> 시도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0" y="4224238"/>
        <a:ext cx="6768751" cy="1387701"/>
      </dsp:txXfrm>
    </dsp:sp>
    <dsp:sp modelId="{45014B58-8E44-4DC5-A4FE-19BE212F5461}">
      <dsp:nvSpPr>
        <dsp:cNvPr id="0" name=""/>
        <dsp:cNvSpPr/>
      </dsp:nvSpPr>
      <dsp:spPr>
        <a:xfrm rot="10800000">
          <a:off x="0" y="2114461"/>
          <a:ext cx="6768751" cy="213428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l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>
              <a:solidFill>
                <a:schemeClr val="tx1"/>
              </a:solidFill>
            </a:rPr>
            <a:t>이 문제를 해결하기 위해</a:t>
          </a:r>
          <a:endParaRPr lang="en-US" sz="2100" kern="1200" dirty="0">
            <a:solidFill>
              <a:schemeClr val="tx1"/>
            </a:solidFill>
          </a:endParaRPr>
        </a:p>
      </dsp:txBody>
      <dsp:txXfrm rot="-10800000">
        <a:off x="0" y="2114461"/>
        <a:ext cx="6768751" cy="749133"/>
      </dsp:txXfrm>
    </dsp:sp>
    <dsp:sp modelId="{2907916C-3A69-4785-9E8E-3ECAEF1086A1}">
      <dsp:nvSpPr>
        <dsp:cNvPr id="0" name=""/>
        <dsp:cNvSpPr/>
      </dsp:nvSpPr>
      <dsp:spPr>
        <a:xfrm>
          <a:off x="3305" y="2863595"/>
          <a:ext cx="2254046" cy="63815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데이터의 형식이 </a:t>
          </a:r>
          <a:r>
            <a:rPr lang="ko-KR" altLang="en-US" sz="1400" kern="1200" dirty="0" err="1"/>
            <a:t>올바른지</a:t>
          </a:r>
          <a:r>
            <a:rPr lang="ko-KR" altLang="en-US" sz="1400" kern="1200" dirty="0"/>
            <a:t> 확인</a:t>
          </a:r>
          <a:endParaRPr lang="en-US" sz="1400" kern="1200" dirty="0"/>
        </a:p>
      </dsp:txBody>
      <dsp:txXfrm>
        <a:off x="3305" y="2863595"/>
        <a:ext cx="2254046" cy="638150"/>
      </dsp:txXfrm>
    </dsp:sp>
    <dsp:sp modelId="{9DDB4730-50C4-404C-A3D5-C8EAFFA49CA2}">
      <dsp:nvSpPr>
        <dsp:cNvPr id="0" name=""/>
        <dsp:cNvSpPr/>
      </dsp:nvSpPr>
      <dsp:spPr>
        <a:xfrm>
          <a:off x="2257352" y="2863595"/>
          <a:ext cx="2254046" cy="63815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입력데이터</a:t>
          </a:r>
          <a:r>
            <a:rPr lang="en-US" altLang="ko-KR" sz="1400" kern="1200" dirty="0"/>
            <a:t> </a:t>
          </a:r>
          <a:r>
            <a:rPr lang="ko-KR" altLang="en-US" sz="1400" kern="1200" dirty="0"/>
            <a:t>크기</a:t>
          </a:r>
          <a:r>
            <a:rPr lang="ko-KR" sz="1400" kern="1200" dirty="0"/>
            <a:t> </a:t>
          </a:r>
          <a:r>
            <a:rPr lang="en-US" altLang="ko-KR" sz="1400" kern="1200" dirty="0"/>
            <a:t>N</a:t>
          </a:r>
          <a:r>
            <a:rPr lang="en-US" sz="1400" kern="1200" dirty="0"/>
            <a:t>ormalize</a:t>
          </a:r>
        </a:p>
      </dsp:txBody>
      <dsp:txXfrm>
        <a:off x="2257352" y="2863595"/>
        <a:ext cx="2254046" cy="638150"/>
      </dsp:txXfrm>
    </dsp:sp>
    <dsp:sp modelId="{43EBB8C3-DB21-4790-8F10-8FEE52907735}">
      <dsp:nvSpPr>
        <dsp:cNvPr id="0" name=""/>
        <dsp:cNvSpPr/>
      </dsp:nvSpPr>
      <dsp:spPr>
        <a:xfrm>
          <a:off x="4511398" y="2863595"/>
          <a:ext cx="2254046" cy="63815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rate </a:t>
          </a:r>
          <a:r>
            <a:rPr lang="ko-KR" altLang="en-US" sz="1400" kern="1200" dirty="0"/>
            <a:t>등 </a:t>
          </a:r>
          <a:r>
            <a:rPr lang="ko-KR" altLang="en-US" sz="1400" kern="1200" dirty="0" err="1"/>
            <a:t>하이퍼파라미터</a:t>
          </a:r>
          <a:r>
            <a:rPr lang="ko-KR" altLang="en-US" sz="1400" kern="1200" dirty="0"/>
            <a:t> </a:t>
          </a:r>
          <a:r>
            <a:rPr lang="ko-KR" sz="1400" kern="1200" dirty="0"/>
            <a:t>조정</a:t>
          </a:r>
          <a:endParaRPr lang="en-US" sz="1400" kern="1200" dirty="0"/>
        </a:p>
      </dsp:txBody>
      <dsp:txXfrm>
        <a:off x="4511398" y="2863595"/>
        <a:ext cx="2254046" cy="638150"/>
      </dsp:txXfrm>
    </dsp:sp>
    <dsp:sp modelId="{33A243C8-7716-40F3-81B9-2571B3CEE04B}">
      <dsp:nvSpPr>
        <dsp:cNvPr id="0" name=""/>
        <dsp:cNvSpPr/>
      </dsp:nvSpPr>
      <dsp:spPr>
        <a:xfrm rot="10800000">
          <a:off x="0" y="992"/>
          <a:ext cx="6768751" cy="213428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l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>
              <a:solidFill>
                <a:schemeClr val="tx1"/>
              </a:solidFill>
            </a:rPr>
            <a:t>출력이 무한대로 발산해버리는 문제가 발생</a:t>
          </a:r>
          <a:endParaRPr lang="en-US" sz="2100" kern="1200" dirty="0">
            <a:solidFill>
              <a:schemeClr val="tx1"/>
            </a:solidFill>
          </a:endParaRPr>
        </a:p>
      </dsp:txBody>
      <dsp:txXfrm rot="10800000">
        <a:off x="0" y="992"/>
        <a:ext cx="6768751" cy="13867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D5D9C-5E78-49AD-8591-BBF22CC9B87F}">
      <dsp:nvSpPr>
        <dsp:cNvPr id="0" name=""/>
        <dsp:cNvSpPr/>
      </dsp:nvSpPr>
      <dsp:spPr>
        <a:xfrm>
          <a:off x="0" y="2694559"/>
          <a:ext cx="7488832" cy="1767922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kern="1200" dirty="0">
              <a:solidFill>
                <a:schemeClr val="tx1"/>
              </a:solidFill>
            </a:rPr>
            <a:t>여러가지 제약을 걸어 단순화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0" y="2694559"/>
        <a:ext cx="7488832" cy="1767922"/>
      </dsp:txXfrm>
    </dsp:sp>
    <dsp:sp modelId="{0D2ABF38-26A7-459B-B90B-5D1AF737D683}">
      <dsp:nvSpPr>
        <dsp:cNvPr id="0" name=""/>
        <dsp:cNvSpPr/>
      </dsp:nvSpPr>
      <dsp:spPr>
        <a:xfrm rot="10800000">
          <a:off x="0" y="2013"/>
          <a:ext cx="7488832" cy="2719065"/>
        </a:xfrm>
        <a:prstGeom prst="upArrowCallou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kern="1200" dirty="0">
              <a:solidFill>
                <a:schemeClr val="tx1"/>
              </a:solidFill>
            </a:rPr>
            <a:t>많은 수의 동작</a:t>
          </a:r>
          <a:r>
            <a:rPr lang="en-US" sz="3200" kern="1200" dirty="0">
              <a:solidFill>
                <a:schemeClr val="tx1"/>
              </a:solidFill>
            </a:rPr>
            <a:t>, </a:t>
          </a:r>
          <a:r>
            <a:rPr lang="ko-KR" sz="3200" kern="1200" dirty="0">
              <a:solidFill>
                <a:schemeClr val="tx1"/>
              </a:solidFill>
            </a:rPr>
            <a:t>다양한 상황을 처리하기 어려움</a:t>
          </a:r>
          <a:endParaRPr lang="en-US" sz="3200" kern="1200" dirty="0">
            <a:solidFill>
              <a:schemeClr val="tx1"/>
            </a:solidFill>
          </a:endParaRPr>
        </a:p>
      </dsp:txBody>
      <dsp:txXfrm rot="10800000">
        <a:off x="0" y="2013"/>
        <a:ext cx="7488832" cy="1766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6FABB-D07F-40CE-9577-0F5997754051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434D-D3C1-423B-9771-64B85E3A7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3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B8250-2CF3-4785-A3E9-9A4E97CB276A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D5CB3-D38A-4DA6-8703-D544B68AD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4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종합설계 </a:t>
            </a:r>
            <a:r>
              <a:rPr lang="ko-KR" altLang="en-US" dirty="0" err="1"/>
              <a:t>김범준</a:t>
            </a:r>
            <a:r>
              <a:rPr lang="ko-KR" altLang="en-US" dirty="0"/>
              <a:t> 이태형 조 발표를 시작하겠습니다</a:t>
            </a:r>
            <a:r>
              <a:rPr lang="en-US" altLang="ko-KR" dirty="0"/>
              <a:t>. </a:t>
            </a:r>
            <a:r>
              <a:rPr lang="ko-KR" altLang="en-US" dirty="0"/>
              <a:t>저희 조는 인공지능을 활용한 게임 자동화 방안을 주제로 설계를 수행했습니다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12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구현한 네트워크에서 훈련을 실시한 결과입니다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출력이 무한대로 발산해버리는 문제가 생겼고 이 문제를 해결하기 위해 데이터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18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게임은 </a:t>
            </a:r>
            <a:r>
              <a:rPr lang="en-US" altLang="ko-KR" dirty="0"/>
              <a:t>2</a:t>
            </a:r>
            <a:r>
              <a:rPr lang="ko-KR" altLang="en-US" dirty="0"/>
              <a:t>개의 위치 중 임의의 위치에서 시작</a:t>
            </a:r>
            <a:endParaRPr lang="en-US" altLang="ko-KR" dirty="0"/>
          </a:p>
          <a:p>
            <a:r>
              <a:rPr lang="ko-KR" altLang="en-US" dirty="0"/>
              <a:t>이것을 하나로 고정함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게임흐름에 큰 영향을 미치는 초반부분을 정해진 동작을 하게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약 </a:t>
            </a:r>
            <a:r>
              <a:rPr lang="en-US" altLang="ko-KR" dirty="0"/>
              <a:t>573</a:t>
            </a:r>
            <a:r>
              <a:rPr lang="ko-KR" altLang="en-US" dirty="0"/>
              <a:t>개의 동작 </a:t>
            </a:r>
            <a:r>
              <a:rPr lang="en-US" altLang="ko-KR" dirty="0"/>
              <a:t>-&gt; 6</a:t>
            </a:r>
            <a:r>
              <a:rPr lang="ko-KR" altLang="en-US" dirty="0"/>
              <a:t>개의 동작만을 뽑아 </a:t>
            </a:r>
            <a:r>
              <a:rPr lang="en-US" altLang="ko-KR" dirty="0"/>
              <a:t>3</a:t>
            </a:r>
            <a:r>
              <a:rPr lang="ko-KR" altLang="en-US" dirty="0"/>
              <a:t>개로 묶어서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50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</a:t>
            </a:r>
            <a:r>
              <a:rPr lang="en-US" altLang="ko-KR" dirty="0"/>
              <a:t> </a:t>
            </a:r>
            <a:r>
              <a:rPr lang="ko-KR" altLang="en-US" dirty="0"/>
              <a:t>사용했던 네트워크 보다 간단하고</a:t>
            </a:r>
            <a:r>
              <a:rPr lang="en-US" altLang="ko-KR" dirty="0"/>
              <a:t>, </a:t>
            </a:r>
            <a:r>
              <a:rPr lang="ko-KR" altLang="en-US" dirty="0"/>
              <a:t>깊이가 얕은 네트워크 입니다</a:t>
            </a:r>
            <a:r>
              <a:rPr lang="en-US" altLang="ko-KR" dirty="0"/>
              <a:t>. -&gt; </a:t>
            </a:r>
            <a:r>
              <a:rPr lang="ko-KR" altLang="en-US" dirty="0"/>
              <a:t>언급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796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979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학습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85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인공지능을 활용하여 스타크래프트 </a:t>
            </a:r>
            <a:r>
              <a:rPr lang="en-US" altLang="ko-KR" dirty="0"/>
              <a:t>2 </a:t>
            </a:r>
            <a:r>
              <a:rPr lang="ko-KR" altLang="en-US" dirty="0"/>
              <a:t>게임을 자동으로 수행하는 프로그램을 만드는 것을 목표로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스타크래프트는 </a:t>
            </a:r>
            <a:r>
              <a:rPr lang="en-US" altLang="ko-KR" dirty="0"/>
              <a:t>RTS, </a:t>
            </a:r>
            <a:r>
              <a:rPr lang="ko-KR" altLang="en-US" dirty="0"/>
              <a:t>실시간 전략 게임이며 </a:t>
            </a:r>
            <a:r>
              <a:rPr lang="en-US" altLang="ko-KR" dirty="0"/>
              <a:t>10^1685</a:t>
            </a:r>
            <a:r>
              <a:rPr lang="ko-KR" altLang="en-US" dirty="0"/>
              <a:t>개의 많은 경우의 수가 존재하는 게임입니다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만든 프로그램 이 경우의 수들 중에서 승리하는 경우를 찾아내는 문제를 풀게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822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 환경입니다</a:t>
            </a:r>
            <a:r>
              <a:rPr lang="en-US" altLang="ko-KR" dirty="0"/>
              <a:t>. </a:t>
            </a:r>
            <a:r>
              <a:rPr lang="ko-KR" altLang="en-US" dirty="0"/>
              <a:t>가장 기본이 되는 설계 환경으로 </a:t>
            </a:r>
            <a:r>
              <a:rPr lang="en-US" altLang="ko-KR" dirty="0"/>
              <a:t>pysc2 </a:t>
            </a:r>
            <a:r>
              <a:rPr lang="ko-KR" altLang="en-US" dirty="0"/>
              <a:t>라이브러리를 사용했는데요</a:t>
            </a:r>
            <a:r>
              <a:rPr lang="en-US" altLang="ko-KR" dirty="0"/>
              <a:t>., </a:t>
            </a:r>
            <a:r>
              <a:rPr lang="ko-KR" altLang="en-US" dirty="0"/>
              <a:t>저희가 만든 프로그램과 게임 사이에서 명령과 환경 데이터를 가공해주는 라이브러리였습니다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라이브러리를 사용하여 게임과의 통신에 </a:t>
            </a:r>
            <a:r>
              <a:rPr lang="ko-KR" altLang="en-US" dirty="0" err="1"/>
              <a:t>신경쓰지</a:t>
            </a:r>
            <a:r>
              <a:rPr lang="ko-KR" altLang="en-US" dirty="0"/>
              <a:t> 않고 설계에 집중할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35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명령을 생성하는 네트워크를 구현하는데 쓰인 딥러닝 라이브러리는 </a:t>
            </a:r>
            <a:endParaRPr lang="en-US" altLang="ko-KR" dirty="0"/>
          </a:p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ko-KR" altLang="en-US" dirty="0" err="1"/>
              <a:t>케라스이고</a:t>
            </a:r>
            <a:r>
              <a:rPr lang="ko-KR" altLang="en-US" dirty="0"/>
              <a:t> 프로그래밍 언어는 </a:t>
            </a:r>
            <a:r>
              <a:rPr lang="en-US" altLang="ko-KR" dirty="0"/>
              <a:t>python</a:t>
            </a:r>
            <a:r>
              <a:rPr lang="ko-KR" altLang="en-US" dirty="0"/>
              <a:t>을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13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저희가 시도한 첫번째 설계 방식은 </a:t>
            </a:r>
            <a:r>
              <a:rPr lang="ko-KR" altLang="en-US" dirty="0" err="1"/>
              <a:t>딥마인드에서</a:t>
            </a:r>
            <a:r>
              <a:rPr lang="ko-KR" altLang="en-US" dirty="0"/>
              <a:t> 만든 스타</a:t>
            </a:r>
            <a:r>
              <a:rPr lang="en-US" altLang="ko-KR" dirty="0"/>
              <a:t>2 </a:t>
            </a:r>
            <a:r>
              <a:rPr lang="ko-KR" altLang="en-US" dirty="0"/>
              <a:t>인공지능인 알파스타를 조사하여 따라 만드는 것이었습니다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20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먼저 이 알파스타의 네트워크 구조를 참고해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93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알파스타의 네트워크 구조를 조금 단순화 시켜 네트워크를 구현했습니다</a:t>
            </a:r>
            <a:r>
              <a:rPr lang="en-US" altLang="ko-KR" dirty="0"/>
              <a:t>. </a:t>
            </a:r>
            <a:r>
              <a:rPr lang="ko-KR" altLang="en-US" dirty="0"/>
              <a:t>몇 개의 모듈을 제외했고 구조가 복잡해 구현이 어려운 모듈은 단순한 </a:t>
            </a:r>
            <a:r>
              <a:rPr lang="en-US" altLang="ko-KR" dirty="0"/>
              <a:t>MLP </a:t>
            </a:r>
            <a:r>
              <a:rPr lang="ko-KR" altLang="en-US" dirty="0"/>
              <a:t>로 대체했습니다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68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네트워크를 학습시킨 알고리즘으로는 지도학습을 사용했습니다</a:t>
            </a:r>
            <a:r>
              <a:rPr lang="en-US" altLang="ko-KR" dirty="0"/>
              <a:t>.</a:t>
            </a:r>
            <a:r>
              <a:rPr lang="ko-KR" altLang="en-US" dirty="0"/>
              <a:t> 게임 환경 정보를 입력으로 넣어주고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6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사람의 액션을 출력으로 넣어주었습니다</a:t>
            </a:r>
            <a:r>
              <a:rPr lang="en-US" altLang="ko-KR" dirty="0"/>
              <a:t>.. </a:t>
            </a:r>
          </a:p>
          <a:p>
            <a:r>
              <a:rPr lang="ko-KR" altLang="en-US" dirty="0"/>
              <a:t>훈련 데이터는 사람이 플레이한 데이터를 저장하고 있는 </a:t>
            </a:r>
            <a:r>
              <a:rPr lang="en-US" altLang="ko-KR" dirty="0"/>
              <a:t>replay </a:t>
            </a:r>
            <a:r>
              <a:rPr lang="ko-KR" altLang="en-US" dirty="0"/>
              <a:t>파일에서 추출했습니다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8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6864" cy="1638672"/>
          </a:xfrm>
        </p:spPr>
        <p:txBody>
          <a:bodyPr anchor="ctr" anchorCtr="0">
            <a:normAutofit/>
          </a:bodyPr>
          <a:lstStyle>
            <a:lvl1pPr algn="ctr">
              <a:defRPr sz="4400" b="1" cap="small" baseline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83568" y="3933056"/>
            <a:ext cx="7776864" cy="7920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0" i="0">
                <a:ln w="3175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52EE06D8-16E0-4847-A7D6-30BB0749A315}" type="datetime4">
              <a:rPr lang="en-US" altLang="ko-KR" sz="1400" b="0" i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r"/>
              <a:t>July 5, 2020</a:t>
            </a:fld>
            <a:r>
              <a:rPr lang="en-US" altLang="ko-KR" sz="1400" b="0" i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KOREA AEROSPACE UNIVERSITY</a:t>
            </a:r>
            <a:endParaRPr lang="ko-KR" altLang="en-US" sz="1800" b="0" i="1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  <p:sp>
        <p:nvSpPr>
          <p:cNvPr id="6" name="내용 개체 틀 7"/>
          <p:cNvSpPr>
            <a:spLocks noGrp="1"/>
          </p:cNvSpPr>
          <p:nvPr>
            <p:ph sz="quarter" idx="10"/>
          </p:nvPr>
        </p:nvSpPr>
        <p:spPr>
          <a:xfrm>
            <a:off x="4572000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  <p:sp>
        <p:nvSpPr>
          <p:cNvPr id="10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1608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07505" y="847304"/>
            <a:ext cx="8928992" cy="56166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 userDrawn="1"/>
        </p:nvSpPr>
        <p:spPr bwMode="auto">
          <a:xfrm>
            <a:off x="107505" y="836712"/>
            <a:ext cx="8928992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800" b="1" i="1" dirty="0"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avi"/><Relationship Id="rId1" Type="http://schemas.microsoft.com/office/2007/relationships/media" Target="../media/media10.avi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0" dirty="0">
                <a:effectLst/>
              </a:rPr>
              <a:t>인공지능을 활용한</a:t>
            </a:r>
            <a:br>
              <a:rPr lang="en-US" altLang="ko-KR" b="0" dirty="0">
                <a:effectLst/>
              </a:rPr>
            </a:br>
            <a:r>
              <a:rPr lang="ko-KR" altLang="en-US" b="0" dirty="0">
                <a:effectLst/>
              </a:rPr>
              <a:t>게임 자동화 방안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김범준</a:t>
            </a:r>
            <a:r>
              <a:rPr lang="en-US" altLang="ko-KR" dirty="0"/>
              <a:t>, </a:t>
            </a:r>
            <a:r>
              <a:rPr lang="ko-KR" altLang="en-US" dirty="0"/>
              <a:t>이태형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5D9B36C-34CE-4E9C-A310-57EE68E37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05383"/>
      </p:ext>
    </p:extLst>
  </p:cSld>
  <p:clrMapOvr>
    <a:masterClrMapping/>
  </p:clrMapOvr>
  <p:transition advTm="125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B4691-AB21-4A51-8AAE-4BDEB1D8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      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3BE8A1-D2DC-4BC6-92DF-B1AD61E87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/>
              <a:t>#</a:t>
            </a:r>
            <a:fld id="{7D805274-9640-44A0-9005-3CE66436831F}" type="slidenum">
              <a:rPr lang="en-US" altLang="ko-KR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ko-KR" altLang="en-US" sz="120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36157079-AF38-446F-8D35-AA789898FE11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7065777"/>
              </p:ext>
            </p:extLst>
          </p:nvPr>
        </p:nvGraphicFramePr>
        <p:xfrm>
          <a:off x="1115616" y="860952"/>
          <a:ext cx="6768751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311567A-09C2-4270-A7EA-9BC61F573A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3424"/>
      </p:ext>
    </p:extLst>
  </p:cSld>
  <p:clrMapOvr>
    <a:masterClrMapping/>
  </p:clrMapOvr>
  <p:transition advTm="306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FD5A-C4DD-4950-A983-28A90B866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     설계방식</a:t>
            </a:r>
            <a:r>
              <a:rPr lang="en-US" altLang="ko-KR" dirty="0"/>
              <a:t>2 - </a:t>
            </a:r>
            <a:r>
              <a:rPr lang="ko-KR" altLang="en-US" dirty="0"/>
              <a:t>단순화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BE385E-36A5-411A-9C2A-009CC090C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/>
              <a:t>#</a:t>
            </a:r>
            <a:fld id="{7D805274-9640-44A0-9005-3CE66436831F}" type="slidenum">
              <a:rPr lang="en-US" altLang="ko-KR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ko-KR" altLang="en-US" sz="120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5A41ED18-3B76-4B04-9498-C4A119AACD48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26881954"/>
              </p:ext>
            </p:extLst>
          </p:nvPr>
        </p:nvGraphicFramePr>
        <p:xfrm>
          <a:off x="899592" y="1196752"/>
          <a:ext cx="748883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68410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B1386-B432-4CD1-B9C4-47DDC4BF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/>
          <a:lstStyle/>
          <a:p>
            <a:r>
              <a:rPr lang="en-US" altLang="ko-KR" dirty="0"/>
              <a:t>     </a:t>
            </a:r>
            <a:r>
              <a:rPr lang="ko-KR" altLang="en-US" dirty="0"/>
              <a:t>게임 플레이 단순화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CDB5E3-EC02-4721-9FDE-34371B43DA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1.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게임 시작위치 고정</a:t>
            </a: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2.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처음 약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3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분 동안 정해진 동작을 수행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,</a:t>
            </a:r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  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이후 인공지능 사용</a:t>
            </a: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3.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가능한 동작의 수를 제한</a:t>
            </a: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0C4C9-3535-4896-8CD1-28FC7C689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385758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97BD0-9DAF-49F5-9A9F-21C82D61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</a:t>
            </a:r>
            <a:r>
              <a:rPr lang="ko-KR" altLang="en-US" dirty="0"/>
              <a:t>네트워크 단순화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18ABF-1686-436A-BBDE-CE15216F4D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       복잡하고 깊은 네트워크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 훈련시키기 어려움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latin typeface="Nanum Myeongjo" panose="020B0600000101010101" charset="-127"/>
              <a:ea typeface="Nanum Myeongjo" panose="020B0600000101010101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      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간단한 구조의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ATARI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네트워크 사용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65AB6-EAB6-4FE3-B077-09FC53DE9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455417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BC70D-EF06-40F5-84B6-3EB58B56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/>
          <a:lstStyle/>
          <a:p>
            <a:r>
              <a:rPr lang="en-US" altLang="ko-KR" dirty="0"/>
              <a:t>   </a:t>
            </a:r>
            <a:r>
              <a:rPr lang="en-US" altLang="ko-KR" dirty="0" err="1"/>
              <a:t>Atrai</a:t>
            </a:r>
            <a:r>
              <a:rPr lang="en-US" altLang="ko-KR" dirty="0"/>
              <a:t> </a:t>
            </a:r>
            <a:r>
              <a:rPr lang="ko-KR" altLang="en-US" dirty="0"/>
              <a:t>네트워크 구조 및 알고리즘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42293-AF52-48B4-9CE6-24F2E720F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90E0B07E-EFAE-4655-AA82-D30D5490BA0C}"/>
              </a:ext>
            </a:extLst>
          </p:cNvPr>
          <p:cNvSpPr/>
          <p:nvPr/>
        </p:nvSpPr>
        <p:spPr>
          <a:xfrm>
            <a:off x="2627784" y="4869160"/>
            <a:ext cx="1260140" cy="581210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Conv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C24B8C23-26DB-4B8A-A9E3-83BBD83C088C}"/>
              </a:ext>
            </a:extLst>
          </p:cNvPr>
          <p:cNvSpPr/>
          <p:nvPr/>
        </p:nvSpPr>
        <p:spPr>
          <a:xfrm>
            <a:off x="2627784" y="5722711"/>
            <a:ext cx="1260140" cy="58121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미니맵</a:t>
            </a:r>
            <a:endParaRPr lang="ko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9C914A0-4860-4D62-869C-439CB4EB409D}"/>
              </a:ext>
            </a:extLst>
          </p:cNvPr>
          <p:cNvCxnSpPr>
            <a:cxnSpLocks/>
            <a:stCxn id="62" idx="0"/>
            <a:endCxn id="57" idx="2"/>
          </p:cNvCxnSpPr>
          <p:nvPr/>
        </p:nvCxnSpPr>
        <p:spPr>
          <a:xfrm flipV="1">
            <a:off x="3257854" y="5450370"/>
            <a:ext cx="0" cy="272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BEEFBE40-37C8-4F67-AFE3-809FB04A5646}"/>
              </a:ext>
            </a:extLst>
          </p:cNvPr>
          <p:cNvSpPr/>
          <p:nvPr/>
        </p:nvSpPr>
        <p:spPr>
          <a:xfrm>
            <a:off x="683568" y="987363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Action Type</a:t>
            </a:r>
            <a:endParaRPr lang="ko-KR" altLang="en-US" sz="1500" dirty="0"/>
          </a:p>
        </p:txBody>
      </p:sp>
      <p:sp>
        <p:nvSpPr>
          <p:cNvPr id="84" name="순서도: 처리 83">
            <a:extLst>
              <a:ext uri="{FF2B5EF4-FFF2-40B4-BE49-F238E27FC236}">
                <a16:creationId xmlns:a16="http://schemas.microsoft.com/office/drawing/2014/main" id="{DA1947C5-B7EB-433B-A60C-3AFF6D4E9739}"/>
              </a:ext>
            </a:extLst>
          </p:cNvPr>
          <p:cNvSpPr/>
          <p:nvPr/>
        </p:nvSpPr>
        <p:spPr>
          <a:xfrm>
            <a:off x="683568" y="1357948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Residual MLP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1683CC9F-A646-4EEA-AD5F-01E3E4DE4A78}"/>
              </a:ext>
            </a:extLst>
          </p:cNvPr>
          <p:cNvSpPr/>
          <p:nvPr/>
        </p:nvSpPr>
        <p:spPr>
          <a:xfrm>
            <a:off x="2627784" y="980728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위치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A0BD37F4-1B0D-4ED7-964A-B916A3803CB9}"/>
              </a:ext>
            </a:extLst>
          </p:cNvPr>
          <p:cNvSpPr/>
          <p:nvPr/>
        </p:nvSpPr>
        <p:spPr>
          <a:xfrm>
            <a:off x="2627784" y="1351313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MLP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순서도: 처리 86">
            <a:extLst>
              <a:ext uri="{FF2B5EF4-FFF2-40B4-BE49-F238E27FC236}">
                <a16:creationId xmlns:a16="http://schemas.microsoft.com/office/drawing/2014/main" id="{75E13FA5-BF1E-4871-8BF6-5F3EAD34F851}"/>
              </a:ext>
            </a:extLst>
          </p:cNvPr>
          <p:cNvSpPr/>
          <p:nvPr/>
        </p:nvSpPr>
        <p:spPr>
          <a:xfrm>
            <a:off x="683568" y="4869160"/>
            <a:ext cx="1260140" cy="576064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Dense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순서도: 처리 87">
            <a:extLst>
              <a:ext uri="{FF2B5EF4-FFF2-40B4-BE49-F238E27FC236}">
                <a16:creationId xmlns:a16="http://schemas.microsoft.com/office/drawing/2014/main" id="{2564BC0C-17D9-4D30-9637-852E7FFF24E3}"/>
              </a:ext>
            </a:extLst>
          </p:cNvPr>
          <p:cNvSpPr/>
          <p:nvPr/>
        </p:nvSpPr>
        <p:spPr>
          <a:xfrm>
            <a:off x="683568" y="5727984"/>
            <a:ext cx="1260140" cy="576064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정보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12FAFDC-F706-46D2-8FF0-1364978A824F}"/>
              </a:ext>
            </a:extLst>
          </p:cNvPr>
          <p:cNvCxnSpPr>
            <a:cxnSpLocks/>
            <a:stCxn id="88" idx="0"/>
            <a:endCxn id="87" idx="2"/>
          </p:cNvCxnSpPr>
          <p:nvPr/>
        </p:nvCxnSpPr>
        <p:spPr>
          <a:xfrm flipV="1">
            <a:off x="1313638" y="5445224"/>
            <a:ext cx="0" cy="28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순서도: 처리 91">
            <a:extLst>
              <a:ext uri="{FF2B5EF4-FFF2-40B4-BE49-F238E27FC236}">
                <a16:creationId xmlns:a16="http://schemas.microsoft.com/office/drawing/2014/main" id="{059B72EF-14D3-45FF-86AD-6CB509347C12}"/>
              </a:ext>
            </a:extLst>
          </p:cNvPr>
          <p:cNvSpPr/>
          <p:nvPr/>
        </p:nvSpPr>
        <p:spPr>
          <a:xfrm>
            <a:off x="689048" y="2132856"/>
            <a:ext cx="1260140" cy="576064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Dense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CC6CEF8-F8B7-44A7-9E8E-95FDF0B1720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54741" y="3064069"/>
            <a:ext cx="2160240" cy="14499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1BD9C5F1-D2EE-458A-9F4A-9B02D3EB6F01}"/>
              </a:ext>
            </a:extLst>
          </p:cNvPr>
          <p:cNvCxnSpPr>
            <a:cxnSpLocks/>
            <a:stCxn id="92" idx="0"/>
            <a:endCxn id="84" idx="2"/>
          </p:cNvCxnSpPr>
          <p:nvPr/>
        </p:nvCxnSpPr>
        <p:spPr>
          <a:xfrm flipH="1" flipV="1">
            <a:off x="1313638" y="1717988"/>
            <a:ext cx="5480" cy="41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순서도: 처리 122">
            <a:extLst>
              <a:ext uri="{FF2B5EF4-FFF2-40B4-BE49-F238E27FC236}">
                <a16:creationId xmlns:a16="http://schemas.microsoft.com/office/drawing/2014/main" id="{922C6844-6A1E-45A8-8DF8-1A1711367065}"/>
              </a:ext>
            </a:extLst>
          </p:cNvPr>
          <p:cNvSpPr/>
          <p:nvPr/>
        </p:nvSpPr>
        <p:spPr>
          <a:xfrm>
            <a:off x="2627784" y="2132856"/>
            <a:ext cx="1260140" cy="576064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DeConv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3661F24-9F7D-4B54-8038-ECD46AA0F3FA}"/>
              </a:ext>
            </a:extLst>
          </p:cNvPr>
          <p:cNvCxnSpPr>
            <a:cxnSpLocks/>
            <a:stCxn id="87" idx="0"/>
            <a:endCxn id="92" idx="2"/>
          </p:cNvCxnSpPr>
          <p:nvPr/>
        </p:nvCxnSpPr>
        <p:spPr>
          <a:xfrm flipV="1">
            <a:off x="1313638" y="2708920"/>
            <a:ext cx="5480" cy="21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3323A93D-23F5-42EB-A458-3F248C8D0D31}"/>
              </a:ext>
            </a:extLst>
          </p:cNvPr>
          <p:cNvCxnSpPr>
            <a:cxnSpLocks/>
          </p:cNvCxnSpPr>
          <p:nvPr/>
        </p:nvCxnSpPr>
        <p:spPr>
          <a:xfrm flipV="1">
            <a:off x="3247655" y="2708920"/>
            <a:ext cx="5480" cy="21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18469E1-7D0A-4708-BD33-DE8B612615E0}"/>
              </a:ext>
            </a:extLst>
          </p:cNvPr>
          <p:cNvCxnSpPr>
            <a:cxnSpLocks/>
            <a:stCxn id="123" idx="0"/>
            <a:endCxn id="86" idx="2"/>
          </p:cNvCxnSpPr>
          <p:nvPr/>
        </p:nvCxnSpPr>
        <p:spPr>
          <a:xfrm flipV="1">
            <a:off x="3257854" y="1711353"/>
            <a:ext cx="0" cy="42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내용 개체 틀 2">
            <a:extLst>
              <a:ext uri="{FF2B5EF4-FFF2-40B4-BE49-F238E27FC236}">
                <a16:creationId xmlns:a16="http://schemas.microsoft.com/office/drawing/2014/main" id="{5C842F97-03C4-4723-BFD6-6173B4797F5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68499" y="836712"/>
            <a:ext cx="4667998" cy="5640864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/>
              <a:t>훈련 알고리즘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강화학습 </a:t>
            </a:r>
            <a:r>
              <a:rPr lang="en-US" altLang="ko-KR" dirty="0"/>
              <a:t>DQN </a:t>
            </a:r>
            <a:r>
              <a:rPr lang="ko-KR" altLang="en-US" dirty="0"/>
              <a:t>알고리즘 사용</a:t>
            </a:r>
          </a:p>
        </p:txBody>
      </p:sp>
    </p:spTree>
    <p:extLst>
      <p:ext uri="{BB962C8B-B14F-4D97-AF65-F5344CB8AC3E}">
        <p14:creationId xmlns:p14="http://schemas.microsoft.com/office/powerpoint/2010/main" val="139444858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23113-4647-4676-ABB4-6B9492BB2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  단순화 결과 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19CD1B-7F1A-42CB-B709-3C230B6E7F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pic>
        <p:nvPicPr>
          <p:cNvPr id="11" name="SC2_x64 2020-07-05 00-12-33-433">
            <a:hlinkClick r:id="" action="ppaction://media"/>
            <a:extLst>
              <a:ext uri="{FF2B5EF4-FFF2-40B4-BE49-F238E27FC236}">
                <a16:creationId xmlns:a16="http://schemas.microsoft.com/office/drawing/2014/main" id="{C85AF52C-C379-4C04-9F94-CE3175D6F139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7850" y="860425"/>
            <a:ext cx="7988300" cy="5616575"/>
          </a:xfrm>
        </p:spPr>
      </p:pic>
    </p:spTree>
    <p:extLst>
      <p:ext uri="{BB962C8B-B14F-4D97-AF65-F5344CB8AC3E}">
        <p14:creationId xmlns:p14="http://schemas.microsoft.com/office/powerpoint/2010/main" val="20983537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7CF4B-7C89-4D78-8C73-E0000980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트레이닝 후 결과 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34314D-AD7D-4EC4-B0C2-73D3EFA9E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2D7767ED-171F-4691-A393-A7B2988BB10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/>
          <a:lstStyle/>
          <a:p>
            <a:r>
              <a:rPr lang="ko-KR" altLang="en-US" dirty="0"/>
              <a:t>다양한 액션을 하며 </a:t>
            </a:r>
            <a:r>
              <a:rPr lang="en-US" altLang="ko-KR" dirty="0"/>
              <a:t>~~~~ </a:t>
            </a:r>
            <a:r>
              <a:rPr lang="ko-KR" altLang="en-US" dirty="0"/>
              <a:t>학습이 </a:t>
            </a:r>
            <a:r>
              <a:rPr lang="ko-KR" altLang="en-US" dirty="0" err="1"/>
              <a:t>됬다</a:t>
            </a:r>
            <a:r>
              <a:rPr lang="en-US" altLang="ko-KR" dirty="0"/>
              <a:t>…~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60123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A18E1-50E2-41CD-828B-7C6FFCCD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인공지능과 대결 결과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8D9ADCD1-46C2-4F8B-8BEE-A0449C03961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97414501"/>
              </p:ext>
            </p:extLst>
          </p:nvPr>
        </p:nvGraphicFramePr>
        <p:xfrm>
          <a:off x="107950" y="908720"/>
          <a:ext cx="89281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1566147995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863468698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956973905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4226786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승리 횟수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패배 횟수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승률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7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매우 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28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0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보통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5144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A26C7E-6540-406A-BD89-F75A57BFA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17</a:t>
            </a:fld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E65DC7A-D2CA-4BBB-B379-F2F30B3DDABF}"/>
              </a:ext>
            </a:extLst>
          </p:cNvPr>
          <p:cNvSpPr txBox="1">
            <a:spLocks/>
          </p:cNvSpPr>
          <p:nvPr/>
        </p:nvSpPr>
        <p:spPr>
          <a:xfrm>
            <a:off x="107505" y="2708920"/>
            <a:ext cx="8928992" cy="376865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# </a:t>
            </a:r>
            <a:r>
              <a:rPr lang="ko-KR" altLang="en-US" dirty="0"/>
              <a:t>결과 해석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문제를 단순화 하기 위해 액션에 제약을 건 한계 때문에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보통 난이도부터는 승리하지 못하는 것으로 보인다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679301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B7509-1E3A-4924-A40C-10CC5FCE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E91CE-754E-4874-A0CF-71A88660C6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5" y="4293096"/>
            <a:ext cx="8928992" cy="218448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6477F9-3FF5-40D2-A1CE-9C985530B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pic>
        <p:nvPicPr>
          <p:cNvPr id="2054" name="Picture 6" descr="StarCraft 2 TERRAN Gameplay - YouTube">
            <a:extLst>
              <a:ext uri="{FF2B5EF4-FFF2-40B4-BE49-F238E27FC236}">
                <a16:creationId xmlns:a16="http://schemas.microsoft.com/office/drawing/2014/main" id="{59B8B3C6-DD98-43C2-A306-9DC5B6D2C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64992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스타크래프트 II 공식 사이트">
            <a:extLst>
              <a:ext uri="{FF2B5EF4-FFF2-40B4-BE49-F238E27FC236}">
                <a16:creationId xmlns:a16="http://schemas.microsoft.com/office/drawing/2014/main" id="{8A5F8E3A-A15B-4987-9EE0-5FDC75EAF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32" y="810594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8A22753-FFA1-484D-85A7-390B9E2DBA01}"/>
              </a:ext>
            </a:extLst>
          </p:cNvPr>
          <p:cNvSpPr txBox="1">
            <a:spLocks/>
          </p:cNvSpPr>
          <p:nvPr/>
        </p:nvSpPr>
        <p:spPr>
          <a:xfrm>
            <a:off x="107505" y="4191576"/>
            <a:ext cx="8928992" cy="22860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dirty="0"/>
              <a:t>스타크래프트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RTS(</a:t>
            </a:r>
            <a:r>
              <a:rPr lang="ko-KR" altLang="en-US" dirty="0"/>
              <a:t>실시간 전략 게임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10^1685 </a:t>
            </a:r>
            <a:r>
              <a:rPr lang="ko-KR" altLang="en-US" dirty="0"/>
              <a:t>개의 경우의 수가 존재하는 게임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경우의 수들 중 승리하는 경우를 찾아내는 문제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69A0D95-A8A7-4CFC-9D25-9F5B257C3B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87525"/>
      </p:ext>
    </p:extLst>
  </p:cSld>
  <p:clrMapOvr>
    <a:masterClrMapping/>
  </p:clrMapOvr>
  <p:transition advTm="288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33D82-6FBD-4779-9985-53EF133E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설계 환경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 PYSC2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91BD2-D5FD-41DA-87D4-B2B2C62B6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48C5C7F0-8EF7-4A05-83CF-982AE7DB023B}"/>
              </a:ext>
            </a:extLst>
          </p:cNvPr>
          <p:cNvSpPr/>
          <p:nvPr/>
        </p:nvSpPr>
        <p:spPr>
          <a:xfrm>
            <a:off x="5570960" y="2682140"/>
            <a:ext cx="1240473" cy="360631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5670638-E602-4C4E-95DF-837F555432B7}"/>
              </a:ext>
            </a:extLst>
          </p:cNvPr>
          <p:cNvSpPr/>
          <p:nvPr/>
        </p:nvSpPr>
        <p:spPr>
          <a:xfrm>
            <a:off x="5570960" y="3477731"/>
            <a:ext cx="1240473" cy="360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853F3E-3BBB-40E8-95BC-49EFF6668F4B}"/>
              </a:ext>
            </a:extLst>
          </p:cNvPr>
          <p:cNvSpPr/>
          <p:nvPr/>
        </p:nvSpPr>
        <p:spPr>
          <a:xfrm>
            <a:off x="3781409" y="2486182"/>
            <a:ext cx="1656184" cy="15841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pysc2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906C0ED-2C2F-42C7-925C-2CFBD616FCFF}"/>
              </a:ext>
            </a:extLst>
          </p:cNvPr>
          <p:cNvSpPr/>
          <p:nvPr/>
        </p:nvSpPr>
        <p:spPr>
          <a:xfrm>
            <a:off x="154023" y="2498738"/>
            <a:ext cx="1825689" cy="1571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StarCraft2</a:t>
            </a:r>
            <a:endParaRPr lang="ko-KR" altLang="en-US" sz="25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14290D1-2BF9-48BE-AB72-CE3BEAB9F35C}"/>
              </a:ext>
            </a:extLst>
          </p:cNvPr>
          <p:cNvSpPr/>
          <p:nvPr/>
        </p:nvSpPr>
        <p:spPr>
          <a:xfrm>
            <a:off x="7282815" y="2486181"/>
            <a:ext cx="1825689" cy="1571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프로그램</a:t>
            </a: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F52199E5-0E32-4494-ABA1-37B8D84B2E21}"/>
              </a:ext>
            </a:extLst>
          </p:cNvPr>
          <p:cNvSpPr/>
          <p:nvPr/>
        </p:nvSpPr>
        <p:spPr>
          <a:xfrm>
            <a:off x="2400478" y="2681090"/>
            <a:ext cx="1240473" cy="360631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CE81328-7CFD-4FA1-9A91-7803B87428A7}"/>
              </a:ext>
            </a:extLst>
          </p:cNvPr>
          <p:cNvSpPr/>
          <p:nvPr/>
        </p:nvSpPr>
        <p:spPr>
          <a:xfrm>
            <a:off x="2407569" y="3488374"/>
            <a:ext cx="1240473" cy="360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827DF-9CED-41C9-8511-A36BDCC00BC7}"/>
              </a:ext>
            </a:extLst>
          </p:cNvPr>
          <p:cNvSpPr txBox="1"/>
          <p:nvPr/>
        </p:nvSpPr>
        <p:spPr>
          <a:xfrm>
            <a:off x="5341911" y="2159977"/>
            <a:ext cx="18973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명령 </a:t>
            </a:r>
            <a:r>
              <a:rPr lang="en-US" altLang="ko-KR" dirty="0"/>
              <a:t>(python list)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0A0E4-BC25-40FB-97BA-BFE4103B03CF}"/>
              </a:ext>
            </a:extLst>
          </p:cNvPr>
          <p:cNvSpPr txBox="1"/>
          <p:nvPr/>
        </p:nvSpPr>
        <p:spPr>
          <a:xfrm>
            <a:off x="2072024" y="2159977"/>
            <a:ext cx="18973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명령 </a:t>
            </a:r>
            <a:r>
              <a:rPr lang="en-US" altLang="ko-KR" dirty="0"/>
              <a:t>(</a:t>
            </a:r>
            <a:r>
              <a:rPr lang="ko-KR" altLang="en-US" dirty="0"/>
              <a:t>게임 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329075-C1D6-42A3-9103-F5B9561F3965}"/>
              </a:ext>
            </a:extLst>
          </p:cNvPr>
          <p:cNvSpPr txBox="1"/>
          <p:nvPr/>
        </p:nvSpPr>
        <p:spPr>
          <a:xfrm>
            <a:off x="5376369" y="4175860"/>
            <a:ext cx="17879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환경 데이터 </a:t>
            </a:r>
            <a:r>
              <a:rPr lang="en-US" altLang="ko-KR" dirty="0"/>
              <a:t>(python array)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EBB98-D324-49BA-9B84-8E57369D3E56}"/>
              </a:ext>
            </a:extLst>
          </p:cNvPr>
          <p:cNvSpPr txBox="1"/>
          <p:nvPr/>
        </p:nvSpPr>
        <p:spPr>
          <a:xfrm>
            <a:off x="2142767" y="4175860"/>
            <a:ext cx="15052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환경 데이터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게임 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D50EA3-7B20-48C4-9D62-01411D4BA2C2}"/>
              </a:ext>
            </a:extLst>
          </p:cNvPr>
          <p:cNvSpPr/>
          <p:nvPr/>
        </p:nvSpPr>
        <p:spPr>
          <a:xfrm>
            <a:off x="5333849" y="870206"/>
            <a:ext cx="3168352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딥마인드에서</a:t>
            </a:r>
            <a:r>
              <a:rPr lang="ko-KR" altLang="en-US" dirty="0">
                <a:solidFill>
                  <a:schemeClr val="tx1"/>
                </a:solidFill>
              </a:rPr>
              <a:t> 만든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오픈 소스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라이브러리</a:t>
            </a: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F2AEF39E-95D2-4350-8BA6-4EA3D33BD1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77716"/>
      </p:ext>
    </p:extLst>
  </p:cSld>
  <p:clrMapOvr>
    <a:masterClrMapping/>
  </p:clrMapOvr>
  <p:transition advTm="247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33D82-6FBD-4779-9985-53EF133E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설계 환경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Tensorflow</a:t>
            </a:r>
            <a:r>
              <a:rPr lang="en-US" altLang="ko-KR" dirty="0"/>
              <a:t>, Python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91BD2-D5FD-41DA-87D4-B2B2C62B6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C7308A3-E102-49C3-AA04-98D1B782DDB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/>
          <a:lstStyle/>
          <a:p>
            <a:pPr marL="274320" lvl="1" indent="0">
              <a:buNone/>
            </a:pPr>
            <a:endParaRPr lang="en-US" altLang="ko-KR" dirty="0"/>
          </a:p>
          <a:p>
            <a:r>
              <a:rPr lang="ko-KR" altLang="en-US" dirty="0"/>
              <a:t>딥러닝 라이브러리</a:t>
            </a:r>
          </a:p>
          <a:p>
            <a:pPr lvl="1"/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en-US" altLang="ko-KR" dirty="0" err="1"/>
              <a:t>keras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en-US" altLang="ko-KR" dirty="0"/>
              <a:t>python</a:t>
            </a:r>
          </a:p>
          <a:p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CFE2F5E-E151-4C5D-B8A4-745D39F2C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1588"/>
      </p:ext>
    </p:extLst>
  </p:cSld>
  <p:clrMapOvr>
    <a:masterClrMapping/>
  </p:clrMapOvr>
  <p:transition advTm="119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F0CFA-6913-4170-8E1C-5B1C3D87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   </a:t>
            </a:r>
            <a:r>
              <a:rPr lang="ko-KR" altLang="en-US" dirty="0"/>
              <a:t>설계 방식 </a:t>
            </a:r>
            <a:r>
              <a:rPr lang="en-US" altLang="ko-KR" dirty="0"/>
              <a:t>1 – </a:t>
            </a:r>
            <a:r>
              <a:rPr lang="en-US" altLang="ko-KR" dirty="0" err="1"/>
              <a:t>Alphastar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DE7983-6BD7-4E18-8B65-59AF3EF0D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/>
              <a:t>#</a:t>
            </a:r>
            <a:fld id="{7D805274-9640-44A0-9005-3CE66436831F}" type="slidenum">
              <a:rPr lang="en-US" altLang="ko-KR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ko-KR" altLang="en-US" sz="120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327FF539-373D-4764-8985-BB870D7E4B5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13567917"/>
              </p:ext>
            </p:extLst>
          </p:nvPr>
        </p:nvGraphicFramePr>
        <p:xfrm>
          <a:off x="323528" y="860952"/>
          <a:ext cx="8568953" cy="5376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1573C57-47FC-4196-9F68-04B4DC878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11162"/>
      </p:ext>
    </p:extLst>
  </p:cSld>
  <p:clrMapOvr>
    <a:masterClrMapping/>
  </p:clrMapOvr>
  <p:transition advTm="141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06EF2-5197-45C9-8E6A-608831F6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</a:t>
            </a:r>
            <a:r>
              <a:rPr lang="en-US" altLang="ko-KR" dirty="0" err="1"/>
              <a:t>Alphastar</a:t>
            </a:r>
            <a:r>
              <a:rPr lang="ko-KR" altLang="en-US" dirty="0"/>
              <a:t> 네트워크 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045A1-1020-4173-A0E3-C045A582C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F9637C0-A155-4690-A2A2-760EB8723C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3" b="1666"/>
          <a:stretch/>
        </p:blipFill>
        <p:spPr>
          <a:xfrm>
            <a:off x="755576" y="1268760"/>
            <a:ext cx="7718906" cy="4248472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C416D66-60AA-4C45-A427-48563EB1D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45506"/>
      </p:ext>
    </p:extLst>
  </p:cSld>
  <p:clrMapOvr>
    <a:masterClrMapping/>
  </p:clrMapOvr>
  <p:transition advTm="105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52679-3BF8-4CFB-867B-7D01E924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r>
              <a:rPr lang="ko-KR" altLang="en-US" dirty="0"/>
              <a:t>구현한 네트워크 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C83C8E-7570-4CBF-90D7-EBB01779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D83E509C-49D9-4DF3-9760-8052BDEAC699}"/>
              </a:ext>
            </a:extLst>
          </p:cNvPr>
          <p:cNvSpPr/>
          <p:nvPr/>
        </p:nvSpPr>
        <p:spPr>
          <a:xfrm>
            <a:off x="605089" y="1330223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Action Type</a:t>
            </a:r>
            <a:endParaRPr lang="ko-KR" altLang="en-US" sz="1200" dirty="0"/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5E279EB8-CE7C-4932-99BD-87519BBFD924}"/>
              </a:ext>
            </a:extLst>
          </p:cNvPr>
          <p:cNvSpPr/>
          <p:nvPr/>
        </p:nvSpPr>
        <p:spPr>
          <a:xfrm>
            <a:off x="605089" y="1700808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Residual MLP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BFB27AA3-AC9B-4B76-B68D-540DFAD296B9}"/>
              </a:ext>
            </a:extLst>
          </p:cNvPr>
          <p:cNvSpPr/>
          <p:nvPr/>
        </p:nvSpPr>
        <p:spPr>
          <a:xfrm>
            <a:off x="2195736" y="2489364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F8F765C9-D315-4F6A-BDD8-CD99D58C9ABB}"/>
              </a:ext>
            </a:extLst>
          </p:cNvPr>
          <p:cNvSpPr/>
          <p:nvPr/>
        </p:nvSpPr>
        <p:spPr>
          <a:xfrm>
            <a:off x="2195736" y="2859949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MLP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9065A4EF-6314-4ED1-9862-2DB120ECC439}"/>
              </a:ext>
            </a:extLst>
          </p:cNvPr>
          <p:cNvSpPr/>
          <p:nvPr/>
        </p:nvSpPr>
        <p:spPr>
          <a:xfrm>
            <a:off x="2195736" y="1323588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Queued</a:t>
            </a:r>
            <a:endParaRPr lang="ko-KR" altLang="en-US" sz="1200" dirty="0"/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00E6AC87-368B-4006-94F4-B46DAA6303E2}"/>
              </a:ext>
            </a:extLst>
          </p:cNvPr>
          <p:cNvSpPr/>
          <p:nvPr/>
        </p:nvSpPr>
        <p:spPr>
          <a:xfrm>
            <a:off x="2195736" y="1694173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MLP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79496275-52AB-426D-AF3F-1FF1AC446402}"/>
              </a:ext>
            </a:extLst>
          </p:cNvPr>
          <p:cNvSpPr/>
          <p:nvPr/>
        </p:nvSpPr>
        <p:spPr>
          <a:xfrm>
            <a:off x="3779912" y="1318315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Selected units</a:t>
            </a:r>
            <a:endParaRPr lang="ko-KR" altLang="en-US" sz="1200" dirty="0"/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45C65497-3D3C-4336-9178-C9EB7B9CA30C}"/>
              </a:ext>
            </a:extLst>
          </p:cNvPr>
          <p:cNvSpPr/>
          <p:nvPr/>
        </p:nvSpPr>
        <p:spPr>
          <a:xfrm>
            <a:off x="3779912" y="1688900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Pointer Network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DD90359F-50E4-4CF6-8073-B2481667E306}"/>
              </a:ext>
            </a:extLst>
          </p:cNvPr>
          <p:cNvSpPr/>
          <p:nvPr/>
        </p:nvSpPr>
        <p:spPr>
          <a:xfrm>
            <a:off x="5364088" y="1323587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Target unit</a:t>
            </a:r>
            <a:endParaRPr lang="ko-KR" altLang="en-US" sz="1200" dirty="0"/>
          </a:p>
        </p:txBody>
      </p: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B6B69BEF-A31C-4C60-8CE3-862C8A697C77}"/>
              </a:ext>
            </a:extLst>
          </p:cNvPr>
          <p:cNvSpPr/>
          <p:nvPr/>
        </p:nvSpPr>
        <p:spPr>
          <a:xfrm>
            <a:off x="5364088" y="1694172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MLP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순서도: 처리 51">
            <a:extLst>
              <a:ext uri="{FF2B5EF4-FFF2-40B4-BE49-F238E27FC236}">
                <a16:creationId xmlns:a16="http://schemas.microsoft.com/office/drawing/2014/main" id="{4DD96A96-D260-472F-B52B-EE49349B27C5}"/>
              </a:ext>
            </a:extLst>
          </p:cNvPr>
          <p:cNvSpPr/>
          <p:nvPr/>
        </p:nvSpPr>
        <p:spPr>
          <a:xfrm>
            <a:off x="6948264" y="1318314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Target point</a:t>
            </a:r>
            <a:endParaRPr lang="ko-KR" altLang="en-US" sz="1200" dirty="0"/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52F53F32-4840-4940-8525-8AEB90AD056E}"/>
              </a:ext>
            </a:extLst>
          </p:cNvPr>
          <p:cNvSpPr/>
          <p:nvPr/>
        </p:nvSpPr>
        <p:spPr>
          <a:xfrm>
            <a:off x="6948264" y="1688899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Deconv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ResNet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353797A0-2D87-422C-A830-965DED41529B}"/>
              </a:ext>
            </a:extLst>
          </p:cNvPr>
          <p:cNvSpPr/>
          <p:nvPr/>
        </p:nvSpPr>
        <p:spPr>
          <a:xfrm>
            <a:off x="2195736" y="3579026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Core</a:t>
            </a:r>
            <a:endParaRPr lang="ko-KR" altLang="en-US" sz="1200" dirty="0"/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537A7CD4-43E7-4B32-BC11-77186E495DF5}"/>
              </a:ext>
            </a:extLst>
          </p:cNvPr>
          <p:cNvSpPr/>
          <p:nvPr/>
        </p:nvSpPr>
        <p:spPr>
          <a:xfrm>
            <a:off x="2195736" y="3949611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Deep LSTM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D88F3271-1C4A-4ADA-96F8-408B1BCB4206}"/>
              </a:ext>
            </a:extLst>
          </p:cNvPr>
          <p:cNvSpPr/>
          <p:nvPr/>
        </p:nvSpPr>
        <p:spPr>
          <a:xfrm>
            <a:off x="2195736" y="4653136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Scalar encoder</a:t>
            </a:r>
            <a:endParaRPr lang="ko-KR" altLang="en-US" sz="1200" dirty="0"/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ABC385C2-752B-4F63-87C9-83B797EFADE8}"/>
              </a:ext>
            </a:extLst>
          </p:cNvPr>
          <p:cNvSpPr/>
          <p:nvPr/>
        </p:nvSpPr>
        <p:spPr>
          <a:xfrm>
            <a:off x="2195736" y="5023721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MLP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A78959D3-CB39-4CB6-8D2F-338AB7342D36}"/>
              </a:ext>
            </a:extLst>
          </p:cNvPr>
          <p:cNvSpPr/>
          <p:nvPr/>
        </p:nvSpPr>
        <p:spPr>
          <a:xfrm>
            <a:off x="3779912" y="4647863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Entity encoder</a:t>
            </a:r>
            <a:endParaRPr lang="ko-KR" altLang="en-US" sz="1200" dirty="0"/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AA940417-65E3-4CFF-B9BB-43D501EB87A6}"/>
              </a:ext>
            </a:extLst>
          </p:cNvPr>
          <p:cNvSpPr/>
          <p:nvPr/>
        </p:nvSpPr>
        <p:spPr>
          <a:xfrm>
            <a:off x="3779912" y="5018448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LSTM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E27E303C-467E-4A89-9ACD-637F430CDAFC}"/>
              </a:ext>
            </a:extLst>
          </p:cNvPr>
          <p:cNvSpPr/>
          <p:nvPr/>
        </p:nvSpPr>
        <p:spPr>
          <a:xfrm>
            <a:off x="5364088" y="4653135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Spatial encoder</a:t>
            </a:r>
            <a:endParaRPr lang="ko-KR" altLang="en-US" sz="1200" dirty="0"/>
          </a:p>
        </p:txBody>
      </p:sp>
      <p:sp>
        <p:nvSpPr>
          <p:cNvPr id="61" name="순서도: 처리 60">
            <a:extLst>
              <a:ext uri="{FF2B5EF4-FFF2-40B4-BE49-F238E27FC236}">
                <a16:creationId xmlns:a16="http://schemas.microsoft.com/office/drawing/2014/main" id="{A3CBE33E-6497-4A86-924B-316644F485D6}"/>
              </a:ext>
            </a:extLst>
          </p:cNvPr>
          <p:cNvSpPr/>
          <p:nvPr/>
        </p:nvSpPr>
        <p:spPr>
          <a:xfrm>
            <a:off x="5364088" y="5023720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ResNet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431B39AC-81E5-4CD0-929D-C666031948A0}"/>
              </a:ext>
            </a:extLst>
          </p:cNvPr>
          <p:cNvSpPr/>
          <p:nvPr/>
        </p:nvSpPr>
        <p:spPr>
          <a:xfrm>
            <a:off x="2195736" y="5877272"/>
            <a:ext cx="1260140" cy="36004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Scalar features</a:t>
            </a:r>
            <a:endParaRPr lang="ko-KR" altLang="en-US" sz="1200" dirty="0"/>
          </a:p>
        </p:txBody>
      </p: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082801F5-B973-46B6-AC7A-921BC69DA726}"/>
              </a:ext>
            </a:extLst>
          </p:cNvPr>
          <p:cNvSpPr/>
          <p:nvPr/>
        </p:nvSpPr>
        <p:spPr>
          <a:xfrm>
            <a:off x="3779912" y="5877272"/>
            <a:ext cx="1260140" cy="36004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Entities</a:t>
            </a:r>
            <a:endParaRPr lang="ko-KR" altLang="en-US" sz="1200" dirty="0"/>
          </a:p>
        </p:txBody>
      </p:sp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CCA04460-03F8-45FC-979D-AC8A905C4485}"/>
              </a:ext>
            </a:extLst>
          </p:cNvPr>
          <p:cNvSpPr/>
          <p:nvPr/>
        </p:nvSpPr>
        <p:spPr>
          <a:xfrm>
            <a:off x="5364088" y="5871828"/>
            <a:ext cx="1260140" cy="36004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Minimap</a:t>
            </a:r>
            <a:endParaRPr lang="ko-KR" altLang="en-US" sz="12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9888FB-E3D9-4528-9033-06E0B21EF164}"/>
              </a:ext>
            </a:extLst>
          </p:cNvPr>
          <p:cNvCxnSpPr>
            <a:stCxn id="62" idx="0"/>
            <a:endCxn id="57" idx="2"/>
          </p:cNvCxnSpPr>
          <p:nvPr/>
        </p:nvCxnSpPr>
        <p:spPr>
          <a:xfrm flipV="1">
            <a:off x="2825806" y="5383761"/>
            <a:ext cx="0" cy="49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5C39ED5-D074-465B-8667-2DA16E16D9B3}"/>
              </a:ext>
            </a:extLst>
          </p:cNvPr>
          <p:cNvCxnSpPr>
            <a:stCxn id="63" idx="0"/>
            <a:endCxn id="59" idx="2"/>
          </p:cNvCxnSpPr>
          <p:nvPr/>
        </p:nvCxnSpPr>
        <p:spPr>
          <a:xfrm flipV="1">
            <a:off x="4409982" y="5378488"/>
            <a:ext cx="0" cy="49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9427BDC-04D1-45FC-8D23-116A98A04DBF}"/>
              </a:ext>
            </a:extLst>
          </p:cNvPr>
          <p:cNvCxnSpPr>
            <a:stCxn id="64" idx="0"/>
            <a:endCxn id="61" idx="2"/>
          </p:cNvCxnSpPr>
          <p:nvPr/>
        </p:nvCxnSpPr>
        <p:spPr>
          <a:xfrm flipV="1">
            <a:off x="5994158" y="5383760"/>
            <a:ext cx="0" cy="48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073B839-0AA7-4FBD-98E8-1233B8759DA2}"/>
              </a:ext>
            </a:extLst>
          </p:cNvPr>
          <p:cNvCxnSpPr>
            <a:stCxn id="56" idx="0"/>
            <a:endCxn id="55" idx="2"/>
          </p:cNvCxnSpPr>
          <p:nvPr/>
        </p:nvCxnSpPr>
        <p:spPr>
          <a:xfrm flipV="1">
            <a:off x="2825806" y="4309651"/>
            <a:ext cx="0" cy="34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5AE6722B-D747-433A-9237-B3347020D076}"/>
              </a:ext>
            </a:extLst>
          </p:cNvPr>
          <p:cNvCxnSpPr>
            <a:stCxn id="58" idx="0"/>
            <a:endCxn id="55" idx="2"/>
          </p:cNvCxnSpPr>
          <p:nvPr/>
        </p:nvCxnSpPr>
        <p:spPr>
          <a:xfrm rot="16200000" flipV="1">
            <a:off x="3448788" y="3686669"/>
            <a:ext cx="338212" cy="1584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455DDD3-8EDF-4F59-828D-2D9503424F62}"/>
              </a:ext>
            </a:extLst>
          </p:cNvPr>
          <p:cNvCxnSpPr>
            <a:stCxn id="60" idx="0"/>
            <a:endCxn id="55" idx="2"/>
          </p:cNvCxnSpPr>
          <p:nvPr/>
        </p:nvCxnSpPr>
        <p:spPr>
          <a:xfrm rot="16200000" flipV="1">
            <a:off x="4238240" y="2897217"/>
            <a:ext cx="343484" cy="31683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99F1B0DC-117D-4C1B-805A-2BF66D6E578F}"/>
              </a:ext>
            </a:extLst>
          </p:cNvPr>
          <p:cNvCxnSpPr>
            <a:stCxn id="54" idx="0"/>
            <a:endCxn id="55" idx="3"/>
          </p:cNvCxnSpPr>
          <p:nvPr/>
        </p:nvCxnSpPr>
        <p:spPr>
          <a:xfrm rot="16200000" flipH="1">
            <a:off x="2865538" y="3539293"/>
            <a:ext cx="550605" cy="630070"/>
          </a:xfrm>
          <a:prstGeom prst="bentConnector4">
            <a:avLst>
              <a:gd name="adj1" fmla="val -31267"/>
              <a:gd name="adj2" fmla="val 1362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30C5DEC-683E-4F92-9718-2EAF9CCD04CA}"/>
              </a:ext>
            </a:extLst>
          </p:cNvPr>
          <p:cNvCxnSpPr>
            <a:stCxn id="54" idx="0"/>
            <a:endCxn id="45" idx="2"/>
          </p:cNvCxnSpPr>
          <p:nvPr/>
        </p:nvCxnSpPr>
        <p:spPr>
          <a:xfrm flipV="1">
            <a:off x="2825806" y="3219989"/>
            <a:ext cx="0" cy="35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DDE8BEFC-AD33-403E-9DC2-6E2C61DCE733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271394" y="2024613"/>
            <a:ext cx="1518178" cy="1590647"/>
          </a:xfrm>
          <a:prstGeom prst="bentConnector3">
            <a:avLst>
              <a:gd name="adj1" fmla="val 116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D1A18D6-769D-4CC5-A1FB-B951DE600D22}"/>
              </a:ext>
            </a:extLst>
          </p:cNvPr>
          <p:cNvCxnSpPr>
            <a:stCxn id="44" idx="0"/>
            <a:endCxn id="47" idx="2"/>
          </p:cNvCxnSpPr>
          <p:nvPr/>
        </p:nvCxnSpPr>
        <p:spPr>
          <a:xfrm flipV="1">
            <a:off x="2825806" y="2054213"/>
            <a:ext cx="0" cy="43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1623A74A-32FE-4C6E-A436-73B30F00C19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1865229" y="1510243"/>
            <a:ext cx="330507" cy="15297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45E678F-C271-4F89-9B91-25EAED761733}"/>
              </a:ext>
            </a:extLst>
          </p:cNvPr>
          <p:cNvCxnSpPr>
            <a:stCxn id="44" idx="0"/>
            <a:endCxn id="49" idx="2"/>
          </p:cNvCxnSpPr>
          <p:nvPr/>
        </p:nvCxnSpPr>
        <p:spPr>
          <a:xfrm rot="5400000" flipH="1" flipV="1">
            <a:off x="3397682" y="1477064"/>
            <a:ext cx="440424" cy="1584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875A0AFB-651E-424D-AFF5-D3C05C796CDA}"/>
              </a:ext>
            </a:extLst>
          </p:cNvPr>
          <p:cNvCxnSpPr>
            <a:stCxn id="44" idx="0"/>
            <a:endCxn id="51" idx="2"/>
          </p:cNvCxnSpPr>
          <p:nvPr/>
        </p:nvCxnSpPr>
        <p:spPr>
          <a:xfrm rot="5400000" flipH="1" flipV="1">
            <a:off x="4192406" y="687612"/>
            <a:ext cx="435152" cy="31683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22286C9-2DE7-464E-9F18-D1EBF4BCBC6B}"/>
              </a:ext>
            </a:extLst>
          </p:cNvPr>
          <p:cNvCxnSpPr>
            <a:stCxn id="44" idx="0"/>
            <a:endCxn id="53" idx="2"/>
          </p:cNvCxnSpPr>
          <p:nvPr/>
        </p:nvCxnSpPr>
        <p:spPr>
          <a:xfrm rot="5400000" flipH="1" flipV="1">
            <a:off x="4981858" y="-107112"/>
            <a:ext cx="440425" cy="4752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3330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3A65E-8A6A-4742-A804-F61C099F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</a:t>
            </a:r>
            <a:r>
              <a:rPr lang="ko-KR" altLang="en-US" dirty="0"/>
              <a:t>학습 알고리즘 </a:t>
            </a:r>
            <a:r>
              <a:rPr lang="en-US" altLang="ko-KR" dirty="0"/>
              <a:t>- </a:t>
            </a:r>
            <a:r>
              <a:rPr lang="ko-KR" altLang="en-US" dirty="0"/>
              <a:t>지도학습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538BD-6E9F-4CF8-9BEC-7CA4ED983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11" name="Google Shape;81;p16">
            <a:extLst>
              <a:ext uri="{FF2B5EF4-FFF2-40B4-BE49-F238E27FC236}">
                <a16:creationId xmlns:a16="http://schemas.microsoft.com/office/drawing/2014/main" id="{9930A094-30C6-4939-A193-A112ED88D020}"/>
              </a:ext>
            </a:extLst>
          </p:cNvPr>
          <p:cNvSpPr txBox="1">
            <a:spLocks/>
          </p:cNvSpPr>
          <p:nvPr/>
        </p:nvSpPr>
        <p:spPr>
          <a:xfrm>
            <a:off x="1220837" y="5808628"/>
            <a:ext cx="6663531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게임 환경 정보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E21D14F-C4EE-42C0-8721-0243326A561A}"/>
              </a:ext>
            </a:extLst>
          </p:cNvPr>
          <p:cNvSpPr/>
          <p:nvPr/>
        </p:nvSpPr>
        <p:spPr>
          <a:xfrm rot="10800000">
            <a:off x="3838094" y="5219725"/>
            <a:ext cx="1394216" cy="50405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2A58C1-5958-40BB-928F-7FFD03CA5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837" y="836712"/>
            <a:ext cx="6663531" cy="4331681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F29EEDE-877B-40D4-82B9-1DBAC7BE3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58885"/>
      </p:ext>
    </p:extLst>
  </p:cSld>
  <p:clrMapOvr>
    <a:masterClrMapping/>
  </p:clrMapOvr>
  <p:transition advTm="127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06EF2-5197-45C9-8E6A-608831F6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</a:t>
            </a:r>
            <a:r>
              <a:rPr lang="ko-KR" altLang="en-US" dirty="0"/>
              <a:t>학습 알고리즘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045A1-1020-4173-A0E3-C045A582C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456F9C6C-37DC-4BA6-A833-F0037D75E2B9}"/>
              </a:ext>
            </a:extLst>
          </p:cNvPr>
          <p:cNvSpPr txBox="1">
            <a:spLocks/>
          </p:cNvSpPr>
          <p:nvPr/>
        </p:nvSpPr>
        <p:spPr>
          <a:xfrm>
            <a:off x="1240235" y="863579"/>
            <a:ext cx="666353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ko-KR" altLang="en-US" dirty="0"/>
              <a:t>사람의 </a:t>
            </a:r>
            <a:r>
              <a:rPr lang="en-US" altLang="ko-KR" dirty="0"/>
              <a:t>ACTION</a:t>
            </a:r>
            <a:endParaRPr lang="ko-KR" altLang="en-US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AE5E3E90-D1B4-4A13-9E11-26BE0F7C1208}"/>
              </a:ext>
            </a:extLst>
          </p:cNvPr>
          <p:cNvSpPr/>
          <p:nvPr/>
        </p:nvSpPr>
        <p:spPr>
          <a:xfrm>
            <a:off x="3707904" y="1498812"/>
            <a:ext cx="1728192" cy="50405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B4B711-E784-4D33-AD73-A8DDF646F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34" y="2076816"/>
            <a:ext cx="6663531" cy="4331681"/>
          </a:xfrm>
          <a:prstGeom prst="rect">
            <a:avLst/>
          </a:prstGeom>
        </p:spPr>
      </p:pic>
      <p:sp>
        <p:nvSpPr>
          <p:cNvPr id="9" name="Google Shape;81;p16">
            <a:extLst>
              <a:ext uri="{FF2B5EF4-FFF2-40B4-BE49-F238E27FC236}">
                <a16:creationId xmlns:a16="http://schemas.microsoft.com/office/drawing/2014/main" id="{AE782928-757C-4814-8BF8-C6925651A6F7}"/>
              </a:ext>
            </a:extLst>
          </p:cNvPr>
          <p:cNvSpPr txBox="1">
            <a:spLocks/>
          </p:cNvSpPr>
          <p:nvPr/>
        </p:nvSpPr>
        <p:spPr>
          <a:xfrm>
            <a:off x="4283968" y="3237908"/>
            <a:ext cx="1800200" cy="10047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ko-KR" altLang="en-US" dirty="0"/>
              <a:t>지도학습</a:t>
            </a:r>
            <a:endParaRPr lang="en-US" altLang="ko-KR" dirty="0"/>
          </a:p>
        </p:txBody>
      </p: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C6337541-3E2D-464E-9923-97C249595CEF}"/>
              </a:ext>
            </a:extLst>
          </p:cNvPr>
          <p:cNvSpPr txBox="1">
            <a:spLocks/>
          </p:cNvSpPr>
          <p:nvPr/>
        </p:nvSpPr>
        <p:spPr>
          <a:xfrm>
            <a:off x="6336705" y="3232886"/>
            <a:ext cx="2699792" cy="1427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훈련 데이터</a:t>
            </a:r>
            <a:r>
              <a:rPr lang="en-US" altLang="ko-KR" sz="2000" dirty="0"/>
              <a:t>: 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ko-KR" altLang="en-US" sz="2000" dirty="0"/>
              <a:t>스타크래프트 </a:t>
            </a:r>
            <a:r>
              <a:rPr lang="en-US" altLang="ko-KR" sz="2000" dirty="0"/>
              <a:t>replay</a:t>
            </a:r>
            <a:r>
              <a:rPr lang="ko-KR" altLang="en-US" sz="2000" dirty="0"/>
              <a:t>파일에서 추출</a:t>
            </a:r>
            <a:endParaRPr lang="en-US" altLang="ko-KR" sz="2000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3F60993A-A295-44D3-992C-7B5E0ED6AD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22248"/>
      </p:ext>
    </p:extLst>
  </p:cSld>
  <p:clrMapOvr>
    <a:masterClrMapping/>
  </p:clrMapOvr>
  <p:transition advTm="183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64492F7-79BF-44DF-8BCC-74EFA9C05948}" vid="{77E89E57-3961-4609-81E0-3C7A7453174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662</Words>
  <Application>Microsoft Office PowerPoint</Application>
  <PresentationFormat>화면 슬라이드 쇼(4:3)</PresentationFormat>
  <Paragraphs>185</Paragraphs>
  <Slides>17</Slides>
  <Notes>14</Notes>
  <HiddenSlides>0</HiddenSlides>
  <MMClips>10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Nanum Myeongjo</vt:lpstr>
      <vt:lpstr>맑은 고딕</vt:lpstr>
      <vt:lpstr>Wingdings</vt:lpstr>
      <vt:lpstr>Wingdings 3</vt:lpstr>
      <vt:lpstr>Template</vt:lpstr>
      <vt:lpstr>인공지능을 활용한 게임 자동화 방안</vt:lpstr>
      <vt:lpstr>  문제 정의</vt:lpstr>
      <vt:lpstr>  설계 환경1 - PYSC2</vt:lpstr>
      <vt:lpstr> 설계 환경2 – Tensorflow, Python</vt:lpstr>
      <vt:lpstr>   설계 방식 1 – Alphastar</vt:lpstr>
      <vt:lpstr>    Alphastar 네트워크 구조</vt:lpstr>
      <vt:lpstr>   구현한 네트워크 구조</vt:lpstr>
      <vt:lpstr>        학습 알고리즘 - 지도학습</vt:lpstr>
      <vt:lpstr>         학습 알고리즘</vt:lpstr>
      <vt:lpstr>       결과</vt:lpstr>
      <vt:lpstr>     설계방식2 - 단순화</vt:lpstr>
      <vt:lpstr>     게임 플레이 단순화</vt:lpstr>
      <vt:lpstr>     네트워크 단순화</vt:lpstr>
      <vt:lpstr>   Atrai 네트워크 구조 및 알고리즘</vt:lpstr>
      <vt:lpstr>   단순화 결과 (영상)</vt:lpstr>
      <vt:lpstr> 트레이닝 후 결과 (영상)</vt:lpstr>
      <vt:lpstr> 인공지능과 대결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인공지능을 활용한 게임 자동화 방안</dc:title>
  <dc:creator>taehyung lee</dc:creator>
  <cp:lastModifiedBy>taehyung lee</cp:lastModifiedBy>
  <cp:revision>33</cp:revision>
  <dcterms:created xsi:type="dcterms:W3CDTF">2020-07-04T15:38:27Z</dcterms:created>
  <dcterms:modified xsi:type="dcterms:W3CDTF">2020-07-05T10:13:05Z</dcterms:modified>
</cp:coreProperties>
</file>